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Space Mono" charset="1" panose="02000509040000020004"/>
      <p:regular r:id="rId16"/>
    </p:embeddedFont>
    <p:embeddedFont>
      <p:font typeface="Space Mono Bold" charset="1" panose="02000809030000020004"/>
      <p:regular r:id="rId17"/>
    </p:embeddedFont>
    <p:embeddedFont>
      <p:font typeface="Space Mono Italics" charset="1" panose="02000509090000090004"/>
      <p:regular r:id="rId18"/>
    </p:embeddedFont>
    <p:embeddedFont>
      <p:font typeface="Space Mono Bold Italics" charset="1" panose="02000809040000090004"/>
      <p:regular r:id="rId19"/>
    </p:embeddedFont>
    <p:embeddedFont>
      <p:font typeface="Bobby Jones Soft" charset="1" panose="00000000000000000000"/>
      <p:regular r:id="rId20"/>
    </p:embeddedFont>
    <p:embeddedFont>
      <p:font typeface="Adlery Blockletter" charset="1" panose="02000508020000020004"/>
      <p:regular r:id="rId21"/>
    </p:embeddedFont>
    <p:embeddedFont>
      <p:font typeface="Bugaki" charset="1" panose="00000000000000000000"/>
      <p:regular r:id="rId22"/>
    </p:embeddedFont>
    <p:embeddedFont>
      <p:font typeface="Bugaki Italics" charset="1" panose="000000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Light" charset="1" panose="020B0306030504020204"/>
      <p:regular r:id="rId28"/>
    </p:embeddedFont>
    <p:embeddedFont>
      <p:font typeface="Open Sans Light Italics" charset="1" panose="020B0306030504020204"/>
      <p:regular r:id="rId29"/>
    </p:embeddedFont>
    <p:embeddedFont>
      <p:font typeface="Open Sans Ultra-Bold" charset="1" panose="00000000000000000000"/>
      <p:regular r:id="rId30"/>
    </p:embeddedFont>
    <p:embeddedFont>
      <p:font typeface="Open Sans Ultra-Bold Italics" charset="1" panose="00000000000000000000"/>
      <p:regular r:id="rId31"/>
    </p:embeddedFont>
    <p:embeddedFont>
      <p:font typeface="Dosis" charset="1" panose="02010503020202060003"/>
      <p:regular r:id="rId32"/>
    </p:embeddedFont>
    <p:embeddedFont>
      <p:font typeface="Dosis Bold" charset="1" panose="02010803020202060003"/>
      <p:regular r:id="rId33"/>
    </p:embeddedFont>
    <p:embeddedFont>
      <p:font typeface="Dosis Extra-Light" charset="1" panose="02010203020202060003"/>
      <p:regular r:id="rId34"/>
    </p:embeddedFont>
    <p:embeddedFont>
      <p:font typeface="Dosis Light" charset="1" panose="02010803020202060003"/>
      <p:regular r:id="rId35"/>
    </p:embeddedFont>
    <p:embeddedFont>
      <p:font typeface="Dosis Medium" charset="1" panose="02010603020202060003"/>
      <p:regular r:id="rId36"/>
    </p:embeddedFont>
    <p:embeddedFont>
      <p:font typeface="Dosis Semi-Bold" charset="1" panose="02010703020202060003"/>
      <p:regular r:id="rId37"/>
    </p:embeddedFont>
    <p:embeddedFont>
      <p:font typeface="Dosis Ultra-Bold" charset="1" panose="02010903020202060003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50" Target="slides/slide12.xml" Type="http://schemas.openxmlformats.org/officeDocument/2006/relationships/slide"/><Relationship Id="rId51" Target="slides/slide13.xml" Type="http://schemas.openxmlformats.org/officeDocument/2006/relationships/slide"/><Relationship Id="rId52" Target="slides/slide14.xml" Type="http://schemas.openxmlformats.org/officeDocument/2006/relationships/slide"/><Relationship Id="rId53" Target="slides/slide15.xml" Type="http://schemas.openxmlformats.org/officeDocument/2006/relationships/slide"/><Relationship Id="rId54" Target="slides/slide16.xml" Type="http://schemas.openxmlformats.org/officeDocument/2006/relationships/slide"/><Relationship Id="rId55" Target="slides/slide17.xml" Type="http://schemas.openxmlformats.org/officeDocument/2006/relationships/slide"/><Relationship Id="rId56" Target="slides/slide18.xml" Type="http://schemas.openxmlformats.org/officeDocument/2006/relationships/slide"/><Relationship Id="rId57" Target="slides/slide19.xml" Type="http://schemas.openxmlformats.org/officeDocument/2006/relationships/slide"/><Relationship Id="rId58" Target="slides/slide20.xml" Type="http://schemas.openxmlformats.org/officeDocument/2006/relationships/slide"/><Relationship Id="rId59" Target="slides/slide21.xml" Type="http://schemas.openxmlformats.org/officeDocument/2006/relationships/slide"/><Relationship Id="rId6" Target="fonts/font6.fntdata" Type="http://schemas.openxmlformats.org/officeDocument/2006/relationships/font"/><Relationship Id="rId60" Target="slides/slide2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26.png" Type="http://schemas.openxmlformats.org/officeDocument/2006/relationships/image"/><Relationship Id="rId2" Target="../media/image12.png" Type="http://schemas.openxmlformats.org/officeDocument/2006/relationships/image"/><Relationship Id="rId20" Target="../media/image27.svg" Type="http://schemas.openxmlformats.org/officeDocument/2006/relationships/image"/><Relationship Id="rId21" Target="../media/image62.png" Type="http://schemas.openxmlformats.org/officeDocument/2006/relationships/image"/><Relationship Id="rId22" Target="../media/image63.svg" Type="http://schemas.openxmlformats.org/officeDocument/2006/relationships/image"/><Relationship Id="rId23" Target="../media/image64.png" Type="http://schemas.openxmlformats.org/officeDocument/2006/relationships/image"/><Relationship Id="rId24" Target="../media/image65.svg" Type="http://schemas.openxmlformats.org/officeDocument/2006/relationships/image"/><Relationship Id="rId25" Target="../media/image66.png" Type="http://schemas.openxmlformats.org/officeDocument/2006/relationships/image"/><Relationship Id="rId26" Target="../media/image67.svg" Type="http://schemas.openxmlformats.org/officeDocument/2006/relationships/image"/><Relationship Id="rId27" Target="../media/image34.png" Type="http://schemas.openxmlformats.org/officeDocument/2006/relationships/image"/><Relationship Id="rId28" Target="../media/image35.svg" Type="http://schemas.openxmlformats.org/officeDocument/2006/relationships/image"/><Relationship Id="rId29" Target="../media/image7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68.png" Type="http://schemas.openxmlformats.org/officeDocument/2006/relationships/image"/><Relationship Id="rId17" Target="../media/image34.png" Type="http://schemas.openxmlformats.org/officeDocument/2006/relationships/image"/><Relationship Id="rId18" Target="../media/image35.svg" Type="http://schemas.openxmlformats.org/officeDocument/2006/relationships/image"/><Relationship Id="rId19" Target="../media/image36.png" Type="http://schemas.openxmlformats.org/officeDocument/2006/relationships/image"/><Relationship Id="rId2" Target="../media/image12.png" Type="http://schemas.openxmlformats.org/officeDocument/2006/relationships/image"/><Relationship Id="rId20" Target="../media/image37.svg" Type="http://schemas.openxmlformats.org/officeDocument/2006/relationships/image"/><Relationship Id="rId21" Target="../media/image38.png" Type="http://schemas.openxmlformats.org/officeDocument/2006/relationships/image"/><Relationship Id="rId22" Target="../media/image39.svg" Type="http://schemas.openxmlformats.org/officeDocument/2006/relationships/image"/><Relationship Id="rId23" Target="../media/image7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69.png" Type="http://schemas.openxmlformats.org/officeDocument/2006/relationships/image"/><Relationship Id="rId17" Target="../media/image70.png" Type="http://schemas.openxmlformats.org/officeDocument/2006/relationships/image"/><Relationship Id="rId18" Target="../media/image71.svg" Type="http://schemas.openxmlformats.org/officeDocument/2006/relationships/image"/><Relationship Id="rId19" Target="../media/image38.png" Type="http://schemas.openxmlformats.org/officeDocument/2006/relationships/image"/><Relationship Id="rId2" Target="../media/image12.png" Type="http://schemas.openxmlformats.org/officeDocument/2006/relationships/image"/><Relationship Id="rId20" Target="../media/image39.svg" Type="http://schemas.openxmlformats.org/officeDocument/2006/relationships/image"/><Relationship Id="rId21" Target="../media/image7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72.png" Type="http://schemas.openxmlformats.org/officeDocument/2006/relationships/image"/><Relationship Id="rId17" Target="../media/image70.png" Type="http://schemas.openxmlformats.org/officeDocument/2006/relationships/image"/><Relationship Id="rId18" Target="../media/image71.svg" Type="http://schemas.openxmlformats.org/officeDocument/2006/relationships/image"/><Relationship Id="rId19" Target="../media/image38.png" Type="http://schemas.openxmlformats.org/officeDocument/2006/relationships/image"/><Relationship Id="rId2" Target="../media/image12.png" Type="http://schemas.openxmlformats.org/officeDocument/2006/relationships/image"/><Relationship Id="rId20" Target="../media/image39.svg" Type="http://schemas.openxmlformats.org/officeDocument/2006/relationships/image"/><Relationship Id="rId21" Target="../media/image7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73.png" Type="http://schemas.openxmlformats.org/officeDocument/2006/relationships/image"/><Relationship Id="rId17" Target="../media/image70.png" Type="http://schemas.openxmlformats.org/officeDocument/2006/relationships/image"/><Relationship Id="rId18" Target="../media/image71.svg" Type="http://schemas.openxmlformats.org/officeDocument/2006/relationships/image"/><Relationship Id="rId19" Target="../media/image7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53.png" Type="http://schemas.openxmlformats.org/officeDocument/2006/relationships/image"/><Relationship Id="rId19" Target="../media/image54.svg" Type="http://schemas.openxmlformats.org/officeDocument/2006/relationships/image"/><Relationship Id="rId2" Target="../media/image12.png" Type="http://schemas.openxmlformats.org/officeDocument/2006/relationships/image"/><Relationship Id="rId20" Target="../media/image62.png" Type="http://schemas.openxmlformats.org/officeDocument/2006/relationships/image"/><Relationship Id="rId21" Target="../media/image63.svg" Type="http://schemas.openxmlformats.org/officeDocument/2006/relationships/image"/><Relationship Id="rId22" Target="../media/image26.png" Type="http://schemas.openxmlformats.org/officeDocument/2006/relationships/image"/><Relationship Id="rId23" Target="../media/image27.svg" Type="http://schemas.openxmlformats.org/officeDocument/2006/relationships/image"/><Relationship Id="rId24" Target="../media/image55.png" Type="http://schemas.openxmlformats.org/officeDocument/2006/relationships/image"/><Relationship Id="rId25" Target="../media/image56.svg" Type="http://schemas.openxmlformats.org/officeDocument/2006/relationships/image"/><Relationship Id="rId26" Target="../media/image57.png" Type="http://schemas.openxmlformats.org/officeDocument/2006/relationships/image"/><Relationship Id="rId27" Target="../media/image58.svg" Type="http://schemas.openxmlformats.org/officeDocument/2006/relationships/image"/><Relationship Id="rId28" Target="../media/image40.png" Type="http://schemas.openxmlformats.org/officeDocument/2006/relationships/image"/><Relationship Id="rId29" Target="../media/image41.svg" Type="http://schemas.openxmlformats.org/officeDocument/2006/relationships/image"/><Relationship Id="rId3" Target="../media/image13.svg" Type="http://schemas.openxmlformats.org/officeDocument/2006/relationships/image"/><Relationship Id="rId30" Target="../media/image74.png" Type="http://schemas.openxmlformats.org/officeDocument/2006/relationships/image"/><Relationship Id="rId31" Target="../media/image75.svg" Type="http://schemas.openxmlformats.org/officeDocument/2006/relationships/image"/><Relationship Id="rId32" Target="../media/image76.png" Type="http://schemas.openxmlformats.org/officeDocument/2006/relationships/image"/><Relationship Id="rId33" Target="../media/image77.svg" Type="http://schemas.openxmlformats.org/officeDocument/2006/relationships/image"/><Relationship Id="rId34" Target="../media/image38.png" Type="http://schemas.openxmlformats.org/officeDocument/2006/relationships/image"/><Relationship Id="rId35" Target="../media/image39.svg" Type="http://schemas.openxmlformats.org/officeDocument/2006/relationships/image"/><Relationship Id="rId36" Target="../media/image7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78.png" Type="http://schemas.openxmlformats.org/officeDocument/2006/relationships/image"/><Relationship Id="rId17" Target="../media/image79.svg" Type="http://schemas.openxmlformats.org/officeDocument/2006/relationships/image"/><Relationship Id="rId18" Target="../media/image34.png" Type="http://schemas.openxmlformats.org/officeDocument/2006/relationships/image"/><Relationship Id="rId19" Target="../media/image35.svg" Type="http://schemas.openxmlformats.org/officeDocument/2006/relationships/image"/><Relationship Id="rId2" Target="../media/image12.png" Type="http://schemas.openxmlformats.org/officeDocument/2006/relationships/image"/><Relationship Id="rId20" Target="../media/image80.png" Type="http://schemas.openxmlformats.org/officeDocument/2006/relationships/image"/><Relationship Id="rId21" Target="../media/image81.svg" Type="http://schemas.openxmlformats.org/officeDocument/2006/relationships/image"/><Relationship Id="rId22" Target="../media/image82.png" Type="http://schemas.openxmlformats.org/officeDocument/2006/relationships/image"/><Relationship Id="rId23" Target="../media/image83.svg" Type="http://schemas.openxmlformats.org/officeDocument/2006/relationships/image"/><Relationship Id="rId24" Target="../media/image84.png" Type="http://schemas.openxmlformats.org/officeDocument/2006/relationships/image"/><Relationship Id="rId25" Target="../media/image85.png" Type="http://schemas.openxmlformats.org/officeDocument/2006/relationships/image"/><Relationship Id="rId26" Target="../media/image38.png" Type="http://schemas.openxmlformats.org/officeDocument/2006/relationships/image"/><Relationship Id="rId27" Target="../media/image39.svg" Type="http://schemas.openxmlformats.org/officeDocument/2006/relationships/image"/><Relationship Id="rId28" Target="../media/image7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86.png" Type="http://schemas.openxmlformats.org/officeDocument/2006/relationships/image"/><Relationship Id="rId17" Target="../media/image70.png" Type="http://schemas.openxmlformats.org/officeDocument/2006/relationships/image"/><Relationship Id="rId18" Target="../media/image71.svg" Type="http://schemas.openxmlformats.org/officeDocument/2006/relationships/image"/><Relationship Id="rId19" Target="../media/image87.png" Type="http://schemas.openxmlformats.org/officeDocument/2006/relationships/image"/><Relationship Id="rId2" Target="../media/image12.png" Type="http://schemas.openxmlformats.org/officeDocument/2006/relationships/image"/><Relationship Id="rId20" Target="../media/image53.png" Type="http://schemas.openxmlformats.org/officeDocument/2006/relationships/image"/><Relationship Id="rId21" Target="../media/image54.svg" Type="http://schemas.openxmlformats.org/officeDocument/2006/relationships/image"/><Relationship Id="rId22" Target="../media/image55.png" Type="http://schemas.openxmlformats.org/officeDocument/2006/relationships/image"/><Relationship Id="rId23" Target="../media/image56.svg" Type="http://schemas.openxmlformats.org/officeDocument/2006/relationships/image"/><Relationship Id="rId24" Target="../media/image57.png" Type="http://schemas.openxmlformats.org/officeDocument/2006/relationships/image"/><Relationship Id="rId25" Target="../media/image58.svg" Type="http://schemas.openxmlformats.org/officeDocument/2006/relationships/image"/><Relationship Id="rId26" Target="../media/image38.png" Type="http://schemas.openxmlformats.org/officeDocument/2006/relationships/image"/><Relationship Id="rId27" Target="../media/image39.svg" Type="http://schemas.openxmlformats.org/officeDocument/2006/relationships/image"/><Relationship Id="rId28" Target="../media/image40.png" Type="http://schemas.openxmlformats.org/officeDocument/2006/relationships/image"/><Relationship Id="rId29" Target="../media/image41.svg" Type="http://schemas.openxmlformats.org/officeDocument/2006/relationships/image"/><Relationship Id="rId3" Target="../media/image13.svg" Type="http://schemas.openxmlformats.org/officeDocument/2006/relationships/image"/><Relationship Id="rId30" Target="../media/image7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svg" Type="http://schemas.openxmlformats.org/officeDocument/2006/relationships/image"/><Relationship Id="rId2" Target="../media/image12.png" Type="http://schemas.openxmlformats.org/officeDocument/2006/relationships/image"/><Relationship Id="rId20" Target="../media/image92.png" Type="http://schemas.openxmlformats.org/officeDocument/2006/relationships/image"/><Relationship Id="rId21" Target="../media/image93.svg" Type="http://schemas.openxmlformats.org/officeDocument/2006/relationships/image"/><Relationship Id="rId22" Target="../media/image94.png" Type="http://schemas.openxmlformats.org/officeDocument/2006/relationships/image"/><Relationship Id="rId23" Target="../media/image95.svg" Type="http://schemas.openxmlformats.org/officeDocument/2006/relationships/image"/><Relationship Id="rId24" Target="../media/image34.png" Type="http://schemas.openxmlformats.org/officeDocument/2006/relationships/image"/><Relationship Id="rId25" Target="../media/image35.svg" Type="http://schemas.openxmlformats.org/officeDocument/2006/relationships/image"/><Relationship Id="rId26" Target="../media/image96.png" Type="http://schemas.openxmlformats.org/officeDocument/2006/relationships/image"/><Relationship Id="rId27" Target="../media/image97.svg" Type="http://schemas.openxmlformats.org/officeDocument/2006/relationships/image"/><Relationship Id="rId28" Target="../media/image38.png" Type="http://schemas.openxmlformats.org/officeDocument/2006/relationships/image"/><Relationship Id="rId29" Target="../media/image39.svg" Type="http://schemas.openxmlformats.org/officeDocument/2006/relationships/image"/><Relationship Id="rId3" Target="../media/image13.svg" Type="http://schemas.openxmlformats.org/officeDocument/2006/relationships/image"/><Relationship Id="rId30" Target="../media/image40.png" Type="http://schemas.openxmlformats.org/officeDocument/2006/relationships/image"/><Relationship Id="rId31" Target="../media/image41.svg" Type="http://schemas.openxmlformats.org/officeDocument/2006/relationships/image"/><Relationship Id="rId32" Target="../media/image7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98.png" Type="http://schemas.openxmlformats.org/officeDocument/2006/relationships/image"/><Relationship Id="rId17" Target="../media/image62.png" Type="http://schemas.openxmlformats.org/officeDocument/2006/relationships/image"/><Relationship Id="rId18" Target="../media/image63.svg" Type="http://schemas.openxmlformats.org/officeDocument/2006/relationships/image"/><Relationship Id="rId19" Target="../media/image26.png" Type="http://schemas.openxmlformats.org/officeDocument/2006/relationships/image"/><Relationship Id="rId2" Target="../media/image12.png" Type="http://schemas.openxmlformats.org/officeDocument/2006/relationships/image"/><Relationship Id="rId20" Target="../media/image27.svg" Type="http://schemas.openxmlformats.org/officeDocument/2006/relationships/image"/><Relationship Id="rId21" Target="../media/image38.png" Type="http://schemas.openxmlformats.org/officeDocument/2006/relationships/image"/><Relationship Id="rId22" Target="../media/image39.svg" Type="http://schemas.openxmlformats.org/officeDocument/2006/relationships/image"/><Relationship Id="rId23" Target="../media/image40.png" Type="http://schemas.openxmlformats.org/officeDocument/2006/relationships/image"/><Relationship Id="rId24" Target="../media/image41.svg" Type="http://schemas.openxmlformats.org/officeDocument/2006/relationships/image"/><Relationship Id="rId25" Target="../media/image34.png" Type="http://schemas.openxmlformats.org/officeDocument/2006/relationships/image"/><Relationship Id="rId26" Target="../media/image35.svg" Type="http://schemas.openxmlformats.org/officeDocument/2006/relationships/image"/><Relationship Id="rId27" Target="../media/image99.png" Type="http://schemas.openxmlformats.org/officeDocument/2006/relationships/image"/><Relationship Id="rId28" Target="../media/image100.svg" Type="http://schemas.openxmlformats.org/officeDocument/2006/relationships/image"/><Relationship Id="rId29" Target="../media/image101.png" Type="http://schemas.openxmlformats.org/officeDocument/2006/relationships/image"/><Relationship Id="rId3" Target="../media/image13.svg" Type="http://schemas.openxmlformats.org/officeDocument/2006/relationships/image"/><Relationship Id="rId30" Target="../media/image102.svg" Type="http://schemas.openxmlformats.org/officeDocument/2006/relationships/image"/><Relationship Id="rId31" Target="../media/image7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103.png" Type="http://schemas.openxmlformats.org/officeDocument/2006/relationships/image"/><Relationship Id="rId17" Target="../media/image104.svg" Type="http://schemas.openxmlformats.org/officeDocument/2006/relationships/image"/><Relationship Id="rId18" Target="../media/image105.png" Type="http://schemas.openxmlformats.org/officeDocument/2006/relationships/image"/><Relationship Id="rId19" Target="../media/image106.svg" Type="http://schemas.openxmlformats.org/officeDocument/2006/relationships/image"/><Relationship Id="rId2" Target="../media/image12.pn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22" Target="../media/image55.png" Type="http://schemas.openxmlformats.org/officeDocument/2006/relationships/image"/><Relationship Id="rId23" Target="../media/image56.svg" Type="http://schemas.openxmlformats.org/officeDocument/2006/relationships/image"/><Relationship Id="rId24" Target="../media/image107.png" Type="http://schemas.openxmlformats.org/officeDocument/2006/relationships/image"/><Relationship Id="rId25" Target="../media/image108.svg" Type="http://schemas.openxmlformats.org/officeDocument/2006/relationships/image"/><Relationship Id="rId26" Target="../media/image109.png" Type="http://schemas.openxmlformats.org/officeDocument/2006/relationships/image"/><Relationship Id="rId27" Target="../media/image110.svg" Type="http://schemas.openxmlformats.org/officeDocument/2006/relationships/image"/><Relationship Id="rId28" Target="../media/image111.png" Type="http://schemas.openxmlformats.org/officeDocument/2006/relationships/image"/><Relationship Id="rId29" Target="../media/image112.svg" Type="http://schemas.openxmlformats.org/officeDocument/2006/relationships/image"/><Relationship Id="rId3" Target="../media/image13.svg" Type="http://schemas.openxmlformats.org/officeDocument/2006/relationships/image"/><Relationship Id="rId30" Target="../media/image113.png" Type="http://schemas.openxmlformats.org/officeDocument/2006/relationships/image"/><Relationship Id="rId31" Target="../media/image114.svg" Type="http://schemas.openxmlformats.org/officeDocument/2006/relationships/image"/><Relationship Id="rId32" Target="../media/image115.png" Type="http://schemas.openxmlformats.org/officeDocument/2006/relationships/image"/><Relationship Id="rId33" Target="../media/image116.svg" Type="http://schemas.openxmlformats.org/officeDocument/2006/relationships/image"/><Relationship Id="rId34" Target="../media/image117.png" Type="http://schemas.openxmlformats.org/officeDocument/2006/relationships/image"/><Relationship Id="rId35" Target="../media/image118.svg" Type="http://schemas.openxmlformats.org/officeDocument/2006/relationships/image"/><Relationship Id="rId36" Target="../media/image119.png" Type="http://schemas.openxmlformats.org/officeDocument/2006/relationships/image"/><Relationship Id="rId37" Target="../media/image120.svg" Type="http://schemas.openxmlformats.org/officeDocument/2006/relationships/image"/><Relationship Id="rId38" Target="../media/image32.png" Type="http://schemas.openxmlformats.org/officeDocument/2006/relationships/image"/><Relationship Id="rId39" Target="../media/image33.svg" Type="http://schemas.openxmlformats.org/officeDocument/2006/relationships/image"/><Relationship Id="rId4" Target="../media/image14.png" Type="http://schemas.openxmlformats.org/officeDocument/2006/relationships/image"/><Relationship Id="rId40" Target="../media/image7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1.png" Type="http://schemas.openxmlformats.org/officeDocument/2006/relationships/image"/><Relationship Id="rId3" Target="../media/image12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3.png" Type="http://schemas.openxmlformats.org/officeDocument/2006/relationships/image"/><Relationship Id="rId4" Target="../media/image12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28.png" Type="http://schemas.openxmlformats.org/officeDocument/2006/relationships/image"/><Relationship Id="rId19" Target="../media/image29.svg" Type="http://schemas.openxmlformats.org/officeDocument/2006/relationships/image"/><Relationship Id="rId2" Target="../media/image12.png" Type="http://schemas.openxmlformats.org/officeDocument/2006/relationships/image"/><Relationship Id="rId20" Target="../media/image30.png" Type="http://schemas.openxmlformats.org/officeDocument/2006/relationships/image"/><Relationship Id="rId21" Target="../media/image31.svg" Type="http://schemas.openxmlformats.org/officeDocument/2006/relationships/image"/><Relationship Id="rId22" Target="../media/image32.png" Type="http://schemas.openxmlformats.org/officeDocument/2006/relationships/image"/><Relationship Id="rId23" Target="../media/image33.svg" Type="http://schemas.openxmlformats.org/officeDocument/2006/relationships/image"/><Relationship Id="rId24" Target="../media/image34.png" Type="http://schemas.openxmlformats.org/officeDocument/2006/relationships/image"/><Relationship Id="rId25" Target="../media/image35.svg" Type="http://schemas.openxmlformats.org/officeDocument/2006/relationships/image"/><Relationship Id="rId26" Target="../media/image36.png" Type="http://schemas.openxmlformats.org/officeDocument/2006/relationships/image"/><Relationship Id="rId27" Target="../media/image37.svg" Type="http://schemas.openxmlformats.org/officeDocument/2006/relationships/image"/><Relationship Id="rId28" Target="../media/image38.png" Type="http://schemas.openxmlformats.org/officeDocument/2006/relationships/image"/><Relationship Id="rId29" Target="../media/image39.svg" Type="http://schemas.openxmlformats.org/officeDocument/2006/relationships/image"/><Relationship Id="rId3" Target="../media/image13.svg" Type="http://schemas.openxmlformats.org/officeDocument/2006/relationships/image"/><Relationship Id="rId30" Target="../media/image40.png" Type="http://schemas.openxmlformats.org/officeDocument/2006/relationships/image"/><Relationship Id="rId31" Target="../media/image41.svg" Type="http://schemas.openxmlformats.org/officeDocument/2006/relationships/image"/><Relationship Id="rId32" Target="../media/image42.png" Type="http://schemas.openxmlformats.org/officeDocument/2006/relationships/image"/><Relationship Id="rId33" Target="../media/image43.svg" Type="http://schemas.openxmlformats.org/officeDocument/2006/relationships/image"/><Relationship Id="rId34" Target="../media/image7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18" Target="../media/image34.png" Type="http://schemas.openxmlformats.org/officeDocument/2006/relationships/image"/><Relationship Id="rId19" Target="../media/image35.svg" Type="http://schemas.openxmlformats.org/officeDocument/2006/relationships/image"/><Relationship Id="rId2" Target="../media/image12.png" Type="http://schemas.openxmlformats.org/officeDocument/2006/relationships/image"/><Relationship Id="rId20" Target="../media/image52.png" Type="http://schemas.openxmlformats.org/officeDocument/2006/relationships/image"/><Relationship Id="rId21" Target="../media/image53.png" Type="http://schemas.openxmlformats.org/officeDocument/2006/relationships/image"/><Relationship Id="rId22" Target="../media/image54.svg" Type="http://schemas.openxmlformats.org/officeDocument/2006/relationships/image"/><Relationship Id="rId23" Target="../media/image55.png" Type="http://schemas.openxmlformats.org/officeDocument/2006/relationships/image"/><Relationship Id="rId24" Target="../media/image56.svg" Type="http://schemas.openxmlformats.org/officeDocument/2006/relationships/image"/><Relationship Id="rId25" Target="../media/image57.png" Type="http://schemas.openxmlformats.org/officeDocument/2006/relationships/image"/><Relationship Id="rId26" Target="../media/image58.svg" Type="http://schemas.openxmlformats.org/officeDocument/2006/relationships/image"/><Relationship Id="rId27" Target="https://appinventor.mit.edu" TargetMode="External" Type="http://schemas.openxmlformats.org/officeDocument/2006/relationships/hyperlink"/><Relationship Id="rId28" Target="../media/image7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9D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2650" y="3518838"/>
            <a:ext cx="6362700" cy="5739462"/>
            <a:chOff x="0" y="0"/>
            <a:chExt cx="1675773" cy="1511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5773" cy="1511628"/>
            </a:xfrm>
            <a:custGeom>
              <a:avLst/>
              <a:gdLst/>
              <a:ahLst/>
              <a:cxnLst/>
              <a:rect r="r" b="b" t="t" l="l"/>
              <a:pathLst>
                <a:path h="1511628" w="1675773">
                  <a:moveTo>
                    <a:pt x="121677" y="0"/>
                  </a:moveTo>
                  <a:lnTo>
                    <a:pt x="1554096" y="0"/>
                  </a:lnTo>
                  <a:cubicBezTo>
                    <a:pt x="1586367" y="0"/>
                    <a:pt x="1617316" y="12819"/>
                    <a:pt x="1640135" y="35638"/>
                  </a:cubicBezTo>
                  <a:cubicBezTo>
                    <a:pt x="1662954" y="58457"/>
                    <a:pt x="1675773" y="89406"/>
                    <a:pt x="1675773" y="121677"/>
                  </a:cubicBezTo>
                  <a:lnTo>
                    <a:pt x="1675773" y="1389951"/>
                  </a:lnTo>
                  <a:cubicBezTo>
                    <a:pt x="1675773" y="1422222"/>
                    <a:pt x="1662954" y="1453171"/>
                    <a:pt x="1640135" y="1475990"/>
                  </a:cubicBezTo>
                  <a:cubicBezTo>
                    <a:pt x="1617316" y="1498808"/>
                    <a:pt x="1586367" y="1511628"/>
                    <a:pt x="1554096" y="1511628"/>
                  </a:cubicBezTo>
                  <a:lnTo>
                    <a:pt x="121677" y="1511628"/>
                  </a:lnTo>
                  <a:cubicBezTo>
                    <a:pt x="89406" y="1511628"/>
                    <a:pt x="58457" y="1498808"/>
                    <a:pt x="35638" y="1475990"/>
                  </a:cubicBezTo>
                  <a:cubicBezTo>
                    <a:pt x="12819" y="1453171"/>
                    <a:pt x="0" y="1422222"/>
                    <a:pt x="0" y="1389951"/>
                  </a:cubicBezTo>
                  <a:lnTo>
                    <a:pt x="0" y="121677"/>
                  </a:lnTo>
                  <a:cubicBezTo>
                    <a:pt x="0" y="89406"/>
                    <a:pt x="12819" y="58457"/>
                    <a:pt x="35638" y="35638"/>
                  </a:cubicBezTo>
                  <a:cubicBezTo>
                    <a:pt x="58457" y="12819"/>
                    <a:pt x="89406" y="0"/>
                    <a:pt x="121677" y="0"/>
                  </a:cubicBezTo>
                  <a:close/>
                </a:path>
              </a:pathLst>
            </a:custGeom>
            <a:solidFill>
              <a:srgbClr val="D10719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75773" cy="1549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85009">
            <a:off x="1092347" y="1274081"/>
            <a:ext cx="4021282" cy="5143500"/>
          </a:xfrm>
          <a:custGeom>
            <a:avLst/>
            <a:gdLst/>
            <a:ahLst/>
            <a:cxnLst/>
            <a:rect r="r" b="b" t="t" l="l"/>
            <a:pathLst>
              <a:path h="5143500" w="4021282">
                <a:moveTo>
                  <a:pt x="0" y="0"/>
                </a:moveTo>
                <a:lnTo>
                  <a:pt x="4021282" y="0"/>
                </a:lnTo>
                <a:lnTo>
                  <a:pt x="40212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9917">
            <a:off x="13831111" y="4077263"/>
            <a:ext cx="3104804" cy="4114800"/>
          </a:xfrm>
          <a:custGeom>
            <a:avLst/>
            <a:gdLst/>
            <a:ahLst/>
            <a:cxnLst/>
            <a:rect r="r" b="b" t="t" l="l"/>
            <a:pathLst>
              <a:path h="4114800" w="3104804">
                <a:moveTo>
                  <a:pt x="0" y="0"/>
                </a:moveTo>
                <a:lnTo>
                  <a:pt x="3104803" y="0"/>
                </a:lnTo>
                <a:lnTo>
                  <a:pt x="3104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60560" y="2200317"/>
            <a:ext cx="12691444" cy="5165407"/>
            <a:chOff x="0" y="0"/>
            <a:chExt cx="199705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7056" cy="812800"/>
            </a:xfrm>
            <a:custGeom>
              <a:avLst/>
              <a:gdLst/>
              <a:ahLst/>
              <a:cxnLst/>
              <a:rect r="r" b="b" t="t" l="l"/>
              <a:pathLst>
                <a:path h="812800" w="1997056">
                  <a:moveTo>
                    <a:pt x="998528" y="0"/>
                  </a:moveTo>
                  <a:cubicBezTo>
                    <a:pt x="447056" y="0"/>
                    <a:pt x="0" y="181951"/>
                    <a:pt x="0" y="406400"/>
                  </a:cubicBezTo>
                  <a:cubicBezTo>
                    <a:pt x="0" y="630849"/>
                    <a:pt x="447056" y="812800"/>
                    <a:pt x="998528" y="812800"/>
                  </a:cubicBezTo>
                  <a:cubicBezTo>
                    <a:pt x="1549999" y="812800"/>
                    <a:pt x="1997056" y="630849"/>
                    <a:pt x="1997056" y="406400"/>
                  </a:cubicBezTo>
                  <a:cubicBezTo>
                    <a:pt x="1997056" y="181951"/>
                    <a:pt x="1549999" y="0"/>
                    <a:pt x="998528" y="0"/>
                  </a:cubicBezTo>
                  <a:close/>
                </a:path>
              </a:pathLst>
            </a:custGeom>
            <a:solidFill>
              <a:srgbClr val="3777FF"/>
            </a:solidFill>
            <a:ln w="104775" cap="sq">
              <a:solidFill>
                <a:srgbClr val="160E0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87224" y="38100"/>
              <a:ext cx="162260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-582495">
            <a:off x="2737888" y="2440161"/>
            <a:ext cx="14872554" cy="4504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5"/>
              </a:lnSpc>
            </a:pPr>
            <a:r>
              <a:rPr lang="en-US" sz="16593" spc="-1709">
                <a:solidFill>
                  <a:srgbClr val="F2EFEB"/>
                </a:solidFill>
                <a:latin typeface="Bugaki Italics"/>
              </a:rPr>
              <a:t>MIT APP INVENTOR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929342">
            <a:off x="13383395" y="7378249"/>
            <a:ext cx="1688576" cy="1713499"/>
          </a:xfrm>
          <a:custGeom>
            <a:avLst/>
            <a:gdLst/>
            <a:ahLst/>
            <a:cxnLst/>
            <a:rect r="r" b="b" t="t" l="l"/>
            <a:pathLst>
              <a:path h="1713499" w="1688576">
                <a:moveTo>
                  <a:pt x="0" y="0"/>
                </a:moveTo>
                <a:lnTo>
                  <a:pt x="1688576" y="0"/>
                </a:lnTo>
                <a:lnTo>
                  <a:pt x="1688576" y="1713499"/>
                </a:lnTo>
                <a:lnTo>
                  <a:pt x="0" y="1713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25148">
            <a:off x="1548436" y="1767823"/>
            <a:ext cx="3624249" cy="1526770"/>
          </a:xfrm>
          <a:custGeom>
            <a:avLst/>
            <a:gdLst/>
            <a:ahLst/>
            <a:cxnLst/>
            <a:rect r="r" b="b" t="t" l="l"/>
            <a:pathLst>
              <a:path h="1526770" w="3624249">
                <a:moveTo>
                  <a:pt x="0" y="0"/>
                </a:moveTo>
                <a:lnTo>
                  <a:pt x="3624249" y="0"/>
                </a:lnTo>
                <a:lnTo>
                  <a:pt x="3624249" y="1526770"/>
                </a:lnTo>
                <a:lnTo>
                  <a:pt x="0" y="1526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-2193460">
            <a:off x="-769699" y="-270413"/>
            <a:ext cx="18567340" cy="11613075"/>
          </a:xfrm>
          <a:custGeom>
            <a:avLst/>
            <a:gdLst/>
            <a:ahLst/>
            <a:cxnLst/>
            <a:rect r="r" b="b" t="t" l="l"/>
            <a:pathLst>
              <a:path h="11613075" w="18567340">
                <a:moveTo>
                  <a:pt x="0" y="0"/>
                </a:moveTo>
                <a:lnTo>
                  <a:pt x="18567340" y="0"/>
                </a:lnTo>
                <a:lnTo>
                  <a:pt x="18567340" y="11613075"/>
                </a:lnTo>
                <a:lnTo>
                  <a:pt x="0" y="116130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5436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30332" y="572525"/>
            <a:ext cx="3908394" cy="9141951"/>
          </a:xfrm>
          <a:custGeom>
            <a:avLst/>
            <a:gdLst/>
            <a:ahLst/>
            <a:cxnLst/>
            <a:rect r="r" b="b" t="t" l="l"/>
            <a:pathLst>
              <a:path h="9141951" w="3908394">
                <a:moveTo>
                  <a:pt x="0" y="0"/>
                </a:moveTo>
                <a:lnTo>
                  <a:pt x="3908393" y="0"/>
                </a:lnTo>
                <a:lnTo>
                  <a:pt x="3908393" y="9141950"/>
                </a:lnTo>
                <a:lnTo>
                  <a:pt x="0" y="91419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935319" y="739229"/>
            <a:ext cx="11697273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-173">
                <a:solidFill>
                  <a:srgbClr val="160E0C"/>
                </a:solidFill>
                <a:latin typeface="Space Mono Bold"/>
              </a:rPr>
              <a:t>Os componentes do App Inventor estão localizados no lado esquerdo da janela Designer sob o título “Palette”.</a:t>
            </a:r>
          </a:p>
          <a:p>
            <a:pPr algn="ctr" marL="0" indent="0" lvl="0">
              <a:lnSpc>
                <a:spcPts val="4059"/>
              </a:lnSpc>
            </a:pPr>
          </a:p>
        </p:txBody>
      </p:sp>
      <p:sp>
        <p:nvSpPr>
          <p:cNvPr name="Freeform 31" id="31"/>
          <p:cNvSpPr/>
          <p:nvPr/>
        </p:nvSpPr>
        <p:spPr>
          <a:xfrm flipH="true" flipV="true" rot="-5400000">
            <a:off x="14555412" y="5097572"/>
            <a:ext cx="2334743" cy="2716205"/>
          </a:xfrm>
          <a:custGeom>
            <a:avLst/>
            <a:gdLst/>
            <a:ahLst/>
            <a:cxnLst/>
            <a:rect r="r" b="b" t="t" l="l"/>
            <a:pathLst>
              <a:path h="2716205" w="2334743">
                <a:moveTo>
                  <a:pt x="2334743" y="2716205"/>
                </a:moveTo>
                <a:lnTo>
                  <a:pt x="0" y="2716205"/>
                </a:lnTo>
                <a:lnTo>
                  <a:pt x="0" y="0"/>
                </a:lnTo>
                <a:lnTo>
                  <a:pt x="2334743" y="0"/>
                </a:lnTo>
                <a:lnTo>
                  <a:pt x="2334743" y="27162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8805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416713" y="1910576"/>
            <a:ext cx="4871287" cy="5379936"/>
          </a:xfrm>
          <a:custGeom>
            <a:avLst/>
            <a:gdLst/>
            <a:ahLst/>
            <a:cxnLst/>
            <a:rect r="r" b="b" t="t" l="l"/>
            <a:pathLst>
              <a:path h="5379936" w="4871287">
                <a:moveTo>
                  <a:pt x="0" y="0"/>
                </a:moveTo>
                <a:lnTo>
                  <a:pt x="4871287" y="0"/>
                </a:lnTo>
                <a:lnTo>
                  <a:pt x="4871287" y="5379935"/>
                </a:lnTo>
                <a:lnTo>
                  <a:pt x="0" y="537993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-254876">
            <a:off x="8053686" y="4093905"/>
            <a:ext cx="7417873" cy="7058282"/>
            <a:chOff x="0" y="0"/>
            <a:chExt cx="9890497" cy="9411043"/>
          </a:xfrm>
        </p:grpSpPr>
        <p:sp>
          <p:nvSpPr>
            <p:cNvPr name="Freeform 34" id="34"/>
            <p:cNvSpPr/>
            <p:nvPr/>
          </p:nvSpPr>
          <p:spPr>
            <a:xfrm flipH="false" flipV="false" rot="-2101460">
              <a:off x="991537" y="1730353"/>
              <a:ext cx="7907423" cy="5950336"/>
            </a:xfrm>
            <a:custGeom>
              <a:avLst/>
              <a:gdLst/>
              <a:ahLst/>
              <a:cxnLst/>
              <a:rect r="r" b="b" t="t" l="l"/>
              <a:pathLst>
                <a:path h="5950336" w="7907423">
                  <a:moveTo>
                    <a:pt x="0" y="0"/>
                  </a:moveTo>
                  <a:lnTo>
                    <a:pt x="7907423" y="0"/>
                  </a:lnTo>
                  <a:lnTo>
                    <a:pt x="7907423" y="5950336"/>
                  </a:lnTo>
                  <a:lnTo>
                    <a:pt x="0" y="5950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2344524" y="3371561"/>
              <a:ext cx="4276068" cy="3735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1"/>
                </a:lnSpc>
                <a:spcBef>
                  <a:spcPct val="0"/>
                </a:spcBef>
              </a:pPr>
              <a:r>
                <a:rPr lang="en-US" sz="2783" spc="55">
                  <a:solidFill>
                    <a:srgbClr val="2F1C0E"/>
                  </a:solidFill>
                  <a:latin typeface="Bobby Jones Soft"/>
                </a:rPr>
                <a:t>Componentes são os elementos básicos que você usa para criar aplicativos em um telefone Android ou iPhone.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5574201" y="2912645"/>
            <a:ext cx="3230251" cy="3732432"/>
          </a:xfrm>
          <a:custGeom>
            <a:avLst/>
            <a:gdLst/>
            <a:ahLst/>
            <a:cxnLst/>
            <a:rect r="r" b="b" t="t" l="l"/>
            <a:pathLst>
              <a:path h="3732432" w="3230251">
                <a:moveTo>
                  <a:pt x="0" y="0"/>
                </a:moveTo>
                <a:lnTo>
                  <a:pt x="3230251" y="0"/>
                </a:lnTo>
                <a:lnTo>
                  <a:pt x="3230251" y="3732432"/>
                </a:lnTo>
                <a:lnTo>
                  <a:pt x="0" y="373243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665531" y="3951871"/>
            <a:ext cx="3047591" cy="212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4431">
                <a:solidFill>
                  <a:srgbClr val="000000"/>
                </a:solidFill>
                <a:latin typeface="Adlery Blockletter"/>
              </a:rPr>
              <a:t>Os Componentes </a:t>
            </a:r>
            <a:r>
              <a:rPr lang="en-US" sz="4431">
                <a:solidFill>
                  <a:srgbClr val="000000"/>
                </a:solidFill>
                <a:latin typeface="Adlery Blockletter"/>
              </a:rPr>
              <a:t>são como os ingredientes de uma receita!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853728" y="2912645"/>
            <a:ext cx="1208449" cy="916224"/>
            <a:chOff x="0" y="0"/>
            <a:chExt cx="1611266" cy="122163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611266" cy="1221632"/>
            </a:xfrm>
            <a:custGeom>
              <a:avLst/>
              <a:gdLst/>
              <a:ahLst/>
              <a:cxnLst/>
              <a:rect r="r" b="b" t="t" l="l"/>
              <a:pathLst>
                <a:path h="1221632" w="1611266">
                  <a:moveTo>
                    <a:pt x="0" y="0"/>
                  </a:moveTo>
                  <a:lnTo>
                    <a:pt x="1611266" y="0"/>
                  </a:lnTo>
                  <a:lnTo>
                    <a:pt x="1611266" y="1221632"/>
                  </a:lnTo>
                  <a:lnTo>
                    <a:pt x="0" y="1221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true" flipV="false" rot="-1927193">
              <a:off x="252307" y="298780"/>
              <a:ext cx="307672" cy="321099"/>
            </a:xfrm>
            <a:custGeom>
              <a:avLst/>
              <a:gdLst/>
              <a:ahLst/>
              <a:cxnLst/>
              <a:rect r="r" b="b" t="t" l="l"/>
              <a:pathLst>
                <a:path h="321099" w="307672">
                  <a:moveTo>
                    <a:pt x="307672" y="0"/>
                  </a:moveTo>
                  <a:lnTo>
                    <a:pt x="0" y="0"/>
                  </a:lnTo>
                  <a:lnTo>
                    <a:pt x="0" y="321100"/>
                  </a:lnTo>
                  <a:lnTo>
                    <a:pt x="307672" y="321100"/>
                  </a:lnTo>
                  <a:lnTo>
                    <a:pt x="307672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15722784" y="920947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2126423" y="4223110"/>
            <a:ext cx="14035154" cy="5477316"/>
          </a:xfrm>
          <a:custGeom>
            <a:avLst/>
            <a:gdLst/>
            <a:ahLst/>
            <a:cxnLst/>
            <a:rect r="r" b="b" t="t" l="l"/>
            <a:pathLst>
              <a:path h="5477316" w="14035154">
                <a:moveTo>
                  <a:pt x="0" y="0"/>
                </a:moveTo>
                <a:lnTo>
                  <a:pt x="14035154" y="0"/>
                </a:lnTo>
                <a:lnTo>
                  <a:pt x="14035154" y="5477317"/>
                </a:lnTo>
                <a:lnTo>
                  <a:pt x="0" y="547731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794423" y="720798"/>
            <a:ext cx="15116396" cy="204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Para usar um Componente em seu aplicativo, você precisa clicar e arrastá-lo para o visualizador no meio do Designer. Quando você adiciona um componente ao Visualizador , ele também aparecerá na lista de componentes no lado direito do Visualizador.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1143462">
            <a:off x="511243" y="5009444"/>
            <a:ext cx="903165" cy="942582"/>
          </a:xfrm>
          <a:custGeom>
            <a:avLst/>
            <a:gdLst/>
            <a:ahLst/>
            <a:cxnLst/>
            <a:rect r="r" b="b" t="t" l="l"/>
            <a:pathLst>
              <a:path h="942582" w="903165">
                <a:moveTo>
                  <a:pt x="903165" y="0"/>
                </a:moveTo>
                <a:lnTo>
                  <a:pt x="0" y="0"/>
                </a:lnTo>
                <a:lnTo>
                  <a:pt x="0" y="942582"/>
                </a:lnTo>
                <a:lnTo>
                  <a:pt x="903165" y="942582"/>
                </a:lnTo>
                <a:lnTo>
                  <a:pt x="90316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4838000">
            <a:off x="995684" y="6191974"/>
            <a:ext cx="750275" cy="897068"/>
          </a:xfrm>
          <a:custGeom>
            <a:avLst/>
            <a:gdLst/>
            <a:ahLst/>
            <a:cxnLst/>
            <a:rect r="r" b="b" t="t" l="l"/>
            <a:pathLst>
              <a:path h="897068" w="750275">
                <a:moveTo>
                  <a:pt x="0" y="0"/>
                </a:moveTo>
                <a:lnTo>
                  <a:pt x="750275" y="0"/>
                </a:lnTo>
                <a:lnTo>
                  <a:pt x="750275" y="897068"/>
                </a:lnTo>
                <a:lnTo>
                  <a:pt x="0" y="8970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5400000">
            <a:off x="16910819" y="422725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6"/>
                </a:lnTo>
                <a:lnTo>
                  <a:pt x="0" y="71044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223273">
            <a:off x="16191634" y="3621111"/>
            <a:ext cx="903165" cy="942582"/>
          </a:xfrm>
          <a:custGeom>
            <a:avLst/>
            <a:gdLst/>
            <a:ahLst/>
            <a:cxnLst/>
            <a:rect r="r" b="b" t="t" l="l"/>
            <a:pathLst>
              <a:path h="942582" w="903165">
                <a:moveTo>
                  <a:pt x="0" y="0"/>
                </a:moveTo>
                <a:lnTo>
                  <a:pt x="903165" y="0"/>
                </a:lnTo>
                <a:lnTo>
                  <a:pt x="903165" y="942582"/>
                </a:lnTo>
                <a:lnTo>
                  <a:pt x="0" y="9425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-8200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776520" y="2960420"/>
            <a:ext cx="12635697" cy="6502692"/>
          </a:xfrm>
          <a:custGeom>
            <a:avLst/>
            <a:gdLst/>
            <a:ahLst/>
            <a:cxnLst/>
            <a:rect r="r" b="b" t="t" l="l"/>
            <a:pathLst>
              <a:path h="6502692" w="12635697">
                <a:moveTo>
                  <a:pt x="0" y="0"/>
                </a:moveTo>
                <a:lnTo>
                  <a:pt x="12635697" y="0"/>
                </a:lnTo>
                <a:lnTo>
                  <a:pt x="12635697" y="6502692"/>
                </a:lnTo>
                <a:lnTo>
                  <a:pt x="0" y="650269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2091097">
            <a:off x="1015047" y="3356982"/>
            <a:ext cx="1522946" cy="430232"/>
          </a:xfrm>
          <a:custGeom>
            <a:avLst/>
            <a:gdLst/>
            <a:ahLst/>
            <a:cxnLst/>
            <a:rect r="r" b="b" t="t" l="l"/>
            <a:pathLst>
              <a:path h="430232" w="1522946">
                <a:moveTo>
                  <a:pt x="0" y="0"/>
                </a:moveTo>
                <a:lnTo>
                  <a:pt x="1522946" y="0"/>
                </a:lnTo>
                <a:lnTo>
                  <a:pt x="1522946" y="430232"/>
                </a:lnTo>
                <a:lnTo>
                  <a:pt x="0" y="4302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47868" y="618349"/>
            <a:ext cx="4846213" cy="178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7"/>
              </a:lnSpc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Na paleta User Interface, arraste e solte o componente Button na Screen1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754785" y="3596141"/>
            <a:ext cx="3339353" cy="537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7"/>
              </a:lnSpc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Para dar ao botão a imagem da abelha, no painel Propriedades, em Imagem, clique no texto "Nenhum..." e clique em "Carregar arquivo</a:t>
            </a:r>
          </a:p>
        </p:txBody>
      </p:sp>
      <p:sp>
        <p:nvSpPr>
          <p:cNvPr name="Freeform 32" id="32"/>
          <p:cNvSpPr/>
          <p:nvPr/>
        </p:nvSpPr>
        <p:spPr>
          <a:xfrm flipH="true" flipV="false" rot="-1346039">
            <a:off x="12699295" y="8297307"/>
            <a:ext cx="2520008" cy="711902"/>
          </a:xfrm>
          <a:custGeom>
            <a:avLst/>
            <a:gdLst/>
            <a:ahLst/>
            <a:cxnLst/>
            <a:rect r="r" b="b" t="t" l="l"/>
            <a:pathLst>
              <a:path h="711902" w="2520008">
                <a:moveTo>
                  <a:pt x="2520007" y="0"/>
                </a:moveTo>
                <a:lnTo>
                  <a:pt x="0" y="0"/>
                </a:lnTo>
                <a:lnTo>
                  <a:pt x="0" y="711902"/>
                </a:lnTo>
                <a:lnTo>
                  <a:pt x="2520007" y="711902"/>
                </a:lnTo>
                <a:lnTo>
                  <a:pt x="2520007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5941359" y="618349"/>
            <a:ext cx="11519647" cy="178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7"/>
              </a:lnSpc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Uma janela aparecerá para permitir que você escolha o arquivo de imagem. Clique em “Procurar” e navegue até o local do arquivo codi.jpg que você baixou anteriormente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8100000">
            <a:off x="6007617" y="2813924"/>
            <a:ext cx="3917345" cy="1106650"/>
          </a:xfrm>
          <a:custGeom>
            <a:avLst/>
            <a:gdLst/>
            <a:ahLst/>
            <a:cxnLst/>
            <a:rect r="r" b="b" t="t" l="l"/>
            <a:pathLst>
              <a:path h="1106650" w="3917345">
                <a:moveTo>
                  <a:pt x="0" y="0"/>
                </a:moveTo>
                <a:lnTo>
                  <a:pt x="3917345" y="0"/>
                </a:lnTo>
                <a:lnTo>
                  <a:pt x="3917345" y="1106650"/>
                </a:lnTo>
                <a:lnTo>
                  <a:pt x="0" y="11066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5400000">
            <a:off x="16904077" y="2249973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6" y="0"/>
                </a:lnTo>
                <a:lnTo>
                  <a:pt x="710446" y="710447"/>
                </a:lnTo>
                <a:lnTo>
                  <a:pt x="0" y="7104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318253" y="8256270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7"/>
                </a:lnTo>
                <a:lnTo>
                  <a:pt x="0" y="7104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890435" y="925830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257393" y="1616325"/>
            <a:ext cx="11963214" cy="7300915"/>
          </a:xfrm>
          <a:custGeom>
            <a:avLst/>
            <a:gdLst/>
            <a:ahLst/>
            <a:cxnLst/>
            <a:rect r="r" b="b" t="t" l="l"/>
            <a:pathLst>
              <a:path h="7300915" w="11963214">
                <a:moveTo>
                  <a:pt x="0" y="0"/>
                </a:moveTo>
                <a:lnTo>
                  <a:pt x="11963214" y="0"/>
                </a:lnTo>
                <a:lnTo>
                  <a:pt x="11963214" y="7300915"/>
                </a:lnTo>
                <a:lnTo>
                  <a:pt x="0" y="730091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3554180" y="5066264"/>
            <a:ext cx="4462182" cy="313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8"/>
              </a:lnSpc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Propriedade de texto de Label1 para ler "Touch the Bee". Você verá a alteração do texto no Designer e no seu dispositivo</a:t>
            </a:r>
          </a:p>
        </p:txBody>
      </p:sp>
      <p:sp>
        <p:nvSpPr>
          <p:cNvPr name="Freeform 30" id="30"/>
          <p:cNvSpPr/>
          <p:nvPr/>
        </p:nvSpPr>
        <p:spPr>
          <a:xfrm flipH="true" flipV="true" rot="-2337068">
            <a:off x="11917491" y="6669766"/>
            <a:ext cx="1674124" cy="472940"/>
          </a:xfrm>
          <a:custGeom>
            <a:avLst/>
            <a:gdLst/>
            <a:ahLst/>
            <a:cxnLst/>
            <a:rect r="r" b="b" t="t" l="l"/>
            <a:pathLst>
              <a:path h="472940" w="1674124">
                <a:moveTo>
                  <a:pt x="1674124" y="472940"/>
                </a:moveTo>
                <a:lnTo>
                  <a:pt x="0" y="472940"/>
                </a:lnTo>
                <a:lnTo>
                  <a:pt x="0" y="0"/>
                </a:lnTo>
                <a:lnTo>
                  <a:pt x="1674124" y="0"/>
                </a:lnTo>
                <a:lnTo>
                  <a:pt x="1674124" y="47294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3554180" y="2968676"/>
            <a:ext cx="3879476" cy="44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8"/>
              </a:lnSpc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FontSize para 30</a:t>
            </a:r>
          </a:p>
        </p:txBody>
      </p:sp>
      <p:sp>
        <p:nvSpPr>
          <p:cNvPr name="Freeform 32" id="32"/>
          <p:cNvSpPr/>
          <p:nvPr/>
        </p:nvSpPr>
        <p:spPr>
          <a:xfrm flipH="true" flipV="true" rot="-2337068">
            <a:off x="11917491" y="3451855"/>
            <a:ext cx="1674124" cy="472940"/>
          </a:xfrm>
          <a:custGeom>
            <a:avLst/>
            <a:gdLst/>
            <a:ahLst/>
            <a:cxnLst/>
            <a:rect r="r" b="b" t="t" l="l"/>
            <a:pathLst>
              <a:path h="472940" w="1674124">
                <a:moveTo>
                  <a:pt x="1674124" y="472940"/>
                </a:moveTo>
                <a:lnTo>
                  <a:pt x="0" y="472940"/>
                </a:lnTo>
                <a:lnTo>
                  <a:pt x="0" y="0"/>
                </a:lnTo>
                <a:lnTo>
                  <a:pt x="1674124" y="0"/>
                </a:lnTo>
                <a:lnTo>
                  <a:pt x="1674124" y="47294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302141" y="323926"/>
            <a:ext cx="11452412" cy="882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BackgroundColor do Label1 clicando na caixa. Você pode alterá-lo para qualquer cor que desejar</a:t>
            </a:r>
          </a:p>
        </p:txBody>
      </p:sp>
      <p:sp>
        <p:nvSpPr>
          <p:cNvPr name="Freeform 34" id="34"/>
          <p:cNvSpPr/>
          <p:nvPr/>
        </p:nvSpPr>
        <p:spPr>
          <a:xfrm flipH="true" flipV="true" rot="-8284524">
            <a:off x="8467168" y="1828647"/>
            <a:ext cx="1674124" cy="472940"/>
          </a:xfrm>
          <a:custGeom>
            <a:avLst/>
            <a:gdLst/>
            <a:ahLst/>
            <a:cxnLst/>
            <a:rect r="r" b="b" t="t" l="l"/>
            <a:pathLst>
              <a:path h="472940" w="1674124">
                <a:moveTo>
                  <a:pt x="1674124" y="472940"/>
                </a:moveTo>
                <a:lnTo>
                  <a:pt x="0" y="472940"/>
                </a:lnTo>
                <a:lnTo>
                  <a:pt x="0" y="0"/>
                </a:lnTo>
                <a:lnTo>
                  <a:pt x="1674124" y="0"/>
                </a:lnTo>
                <a:lnTo>
                  <a:pt x="1674124" y="47294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039996" y="9442751"/>
            <a:ext cx="991493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TextColor para qualquer cor que você desejar</a:t>
            </a:r>
          </a:p>
        </p:txBody>
      </p:sp>
      <p:sp>
        <p:nvSpPr>
          <p:cNvPr name="Freeform 36" id="36"/>
          <p:cNvSpPr/>
          <p:nvPr/>
        </p:nvSpPr>
        <p:spPr>
          <a:xfrm flipH="false" flipV="true" rot="-1599860">
            <a:off x="8486002" y="8552642"/>
            <a:ext cx="1674124" cy="472940"/>
          </a:xfrm>
          <a:custGeom>
            <a:avLst/>
            <a:gdLst/>
            <a:ahLst/>
            <a:cxnLst/>
            <a:rect r="r" b="b" t="t" l="l"/>
            <a:pathLst>
              <a:path h="472940" w="1674124">
                <a:moveTo>
                  <a:pt x="0" y="472940"/>
                </a:moveTo>
                <a:lnTo>
                  <a:pt x="1674124" y="472940"/>
                </a:lnTo>
                <a:lnTo>
                  <a:pt x="1674124" y="0"/>
                </a:lnTo>
                <a:lnTo>
                  <a:pt x="0" y="0"/>
                </a:lnTo>
                <a:lnTo>
                  <a:pt x="0" y="47294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5400000">
            <a:off x="16723209" y="769759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7"/>
                </a:lnTo>
                <a:lnTo>
                  <a:pt x="0" y="7104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5400000">
            <a:off x="318253" y="9230144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7"/>
                </a:lnTo>
                <a:lnTo>
                  <a:pt x="0" y="7104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879650" y="921524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2"/>
                </a:lnTo>
                <a:lnTo>
                  <a:pt x="0" y="101001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738787" y="2085119"/>
            <a:ext cx="12387564" cy="7174553"/>
          </a:xfrm>
          <a:custGeom>
            <a:avLst/>
            <a:gdLst/>
            <a:ahLst/>
            <a:cxnLst/>
            <a:rect r="r" b="b" t="t" l="l"/>
            <a:pathLst>
              <a:path h="7174553" w="12387564">
                <a:moveTo>
                  <a:pt x="0" y="0"/>
                </a:moveTo>
                <a:lnTo>
                  <a:pt x="12387565" y="0"/>
                </a:lnTo>
                <a:lnTo>
                  <a:pt x="12387565" y="7174554"/>
                </a:lnTo>
                <a:lnTo>
                  <a:pt x="0" y="717455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21970" y="372848"/>
            <a:ext cx="6656294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Em Palette, clique na gaveta Media e arraste um componente Sound e coloque-o no Viewer</a:t>
            </a:r>
          </a:p>
        </p:txBody>
      </p:sp>
      <p:sp>
        <p:nvSpPr>
          <p:cNvPr name="Freeform 30" id="30"/>
          <p:cNvSpPr/>
          <p:nvPr/>
        </p:nvSpPr>
        <p:spPr>
          <a:xfrm flipH="true" flipV="true" rot="-7060479">
            <a:off x="-143133" y="2808439"/>
            <a:ext cx="3053606" cy="862644"/>
          </a:xfrm>
          <a:custGeom>
            <a:avLst/>
            <a:gdLst/>
            <a:ahLst/>
            <a:cxnLst/>
            <a:rect r="r" b="b" t="t" l="l"/>
            <a:pathLst>
              <a:path h="862644" w="3053606">
                <a:moveTo>
                  <a:pt x="3053606" y="862644"/>
                </a:moveTo>
                <a:lnTo>
                  <a:pt x="0" y="862644"/>
                </a:lnTo>
                <a:lnTo>
                  <a:pt x="0" y="0"/>
                </a:lnTo>
                <a:lnTo>
                  <a:pt x="3053606" y="0"/>
                </a:lnTo>
                <a:lnTo>
                  <a:pt x="3053606" y="862644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436748" y="9416312"/>
            <a:ext cx="968960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No painel Mídia, clique em Carregar arquivo</a:t>
            </a:r>
          </a:p>
        </p:txBody>
      </p:sp>
      <p:sp>
        <p:nvSpPr>
          <p:cNvPr name="Freeform 32" id="32"/>
          <p:cNvSpPr/>
          <p:nvPr/>
        </p:nvSpPr>
        <p:spPr>
          <a:xfrm flipH="false" flipV="true" rot="-1599860">
            <a:off x="9298648" y="8650028"/>
            <a:ext cx="1674124" cy="472940"/>
          </a:xfrm>
          <a:custGeom>
            <a:avLst/>
            <a:gdLst/>
            <a:ahLst/>
            <a:cxnLst/>
            <a:rect r="r" b="b" t="t" l="l"/>
            <a:pathLst>
              <a:path h="472940" w="1674124">
                <a:moveTo>
                  <a:pt x="0" y="472940"/>
                </a:moveTo>
                <a:lnTo>
                  <a:pt x="1674123" y="472940"/>
                </a:lnTo>
                <a:lnTo>
                  <a:pt x="1674123" y="0"/>
                </a:lnTo>
                <a:lnTo>
                  <a:pt x="0" y="0"/>
                </a:lnTo>
                <a:lnTo>
                  <a:pt x="0" y="47294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4173977" y="5894905"/>
            <a:ext cx="3909810" cy="313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8"/>
              </a:lnSpc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Navegue até o local do arquivo Bee-Sound.mp3 que você baixou anteriormente e carregue-o neste projeto</a:t>
            </a:r>
          </a:p>
        </p:txBody>
      </p:sp>
      <p:sp>
        <p:nvSpPr>
          <p:cNvPr name="Freeform 34" id="34"/>
          <p:cNvSpPr/>
          <p:nvPr/>
        </p:nvSpPr>
        <p:spPr>
          <a:xfrm flipH="true" flipV="true" rot="103554">
            <a:off x="10299135" y="5206358"/>
            <a:ext cx="4191940" cy="1184223"/>
          </a:xfrm>
          <a:custGeom>
            <a:avLst/>
            <a:gdLst/>
            <a:ahLst/>
            <a:cxnLst/>
            <a:rect r="r" b="b" t="t" l="l"/>
            <a:pathLst>
              <a:path h="1184223" w="4191940">
                <a:moveTo>
                  <a:pt x="4191941" y="1184223"/>
                </a:moveTo>
                <a:lnTo>
                  <a:pt x="0" y="1184223"/>
                </a:lnTo>
                <a:lnTo>
                  <a:pt x="0" y="0"/>
                </a:lnTo>
                <a:lnTo>
                  <a:pt x="4191941" y="0"/>
                </a:lnTo>
                <a:lnTo>
                  <a:pt x="4191941" y="1184223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4254582" y="1976010"/>
            <a:ext cx="3748599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 Clique na palavra None... para alterar a fonte do componente Sound1 para Bee-Sound.mp3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222145" y="993427"/>
            <a:ext cx="9781036" cy="882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No painel Propriedades, veja que a propriedade Source atualmente diz None....</a:t>
            </a:r>
          </a:p>
        </p:txBody>
      </p:sp>
      <p:sp>
        <p:nvSpPr>
          <p:cNvPr name="Freeform 37" id="37"/>
          <p:cNvSpPr/>
          <p:nvPr/>
        </p:nvSpPr>
        <p:spPr>
          <a:xfrm flipH="true" flipV="true" rot="-1688486">
            <a:off x="11773570" y="2241303"/>
            <a:ext cx="2528236" cy="714227"/>
          </a:xfrm>
          <a:custGeom>
            <a:avLst/>
            <a:gdLst/>
            <a:ahLst/>
            <a:cxnLst/>
            <a:rect r="r" b="b" t="t" l="l"/>
            <a:pathLst>
              <a:path h="714227" w="2528236">
                <a:moveTo>
                  <a:pt x="2528236" y="714227"/>
                </a:moveTo>
                <a:lnTo>
                  <a:pt x="0" y="714227"/>
                </a:lnTo>
                <a:lnTo>
                  <a:pt x="0" y="0"/>
                </a:lnTo>
                <a:lnTo>
                  <a:pt x="2528236" y="0"/>
                </a:lnTo>
                <a:lnTo>
                  <a:pt x="2528236" y="714227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890435" y="925830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true" flipV="true" rot="-5400000">
            <a:off x="8099961" y="5312941"/>
            <a:ext cx="3127564" cy="3638561"/>
          </a:xfrm>
          <a:custGeom>
            <a:avLst/>
            <a:gdLst/>
            <a:ahLst/>
            <a:cxnLst/>
            <a:rect r="r" b="b" t="t" l="l"/>
            <a:pathLst>
              <a:path h="3638561" w="3127564">
                <a:moveTo>
                  <a:pt x="3127564" y="3638561"/>
                </a:moveTo>
                <a:lnTo>
                  <a:pt x="0" y="3638561"/>
                </a:lnTo>
                <a:lnTo>
                  <a:pt x="0" y="0"/>
                </a:lnTo>
                <a:lnTo>
                  <a:pt x="3127564" y="0"/>
                </a:lnTo>
                <a:lnTo>
                  <a:pt x="3127564" y="36385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8805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2193460">
            <a:off x="-1814191" y="-1086489"/>
            <a:ext cx="19327638" cy="12088609"/>
          </a:xfrm>
          <a:custGeom>
            <a:avLst/>
            <a:gdLst/>
            <a:ahLst/>
            <a:cxnLst/>
            <a:rect r="r" b="b" t="t" l="l"/>
            <a:pathLst>
              <a:path h="12088609" w="19327638">
                <a:moveTo>
                  <a:pt x="0" y="0"/>
                </a:moveTo>
                <a:lnTo>
                  <a:pt x="19327638" y="0"/>
                </a:lnTo>
                <a:lnTo>
                  <a:pt x="19327638" y="12088609"/>
                </a:lnTo>
                <a:lnTo>
                  <a:pt x="0" y="120886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5436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true" rot="-5400000">
            <a:off x="4655316" y="2264993"/>
            <a:ext cx="2785689" cy="3240828"/>
          </a:xfrm>
          <a:custGeom>
            <a:avLst/>
            <a:gdLst/>
            <a:ahLst/>
            <a:cxnLst/>
            <a:rect r="r" b="b" t="t" l="l"/>
            <a:pathLst>
              <a:path h="3240828" w="2785689">
                <a:moveTo>
                  <a:pt x="0" y="3240828"/>
                </a:moveTo>
                <a:lnTo>
                  <a:pt x="2785689" y="3240828"/>
                </a:lnTo>
                <a:lnTo>
                  <a:pt x="2785689" y="0"/>
                </a:lnTo>
                <a:lnTo>
                  <a:pt x="0" y="0"/>
                </a:lnTo>
                <a:lnTo>
                  <a:pt x="0" y="32408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8805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1213596">
            <a:off x="8212603" y="861226"/>
            <a:ext cx="3654670" cy="3453663"/>
          </a:xfrm>
          <a:custGeom>
            <a:avLst/>
            <a:gdLst/>
            <a:ahLst/>
            <a:cxnLst/>
            <a:rect r="r" b="b" t="t" l="l"/>
            <a:pathLst>
              <a:path h="3453663" w="3654670">
                <a:moveTo>
                  <a:pt x="3654670" y="0"/>
                </a:moveTo>
                <a:lnTo>
                  <a:pt x="0" y="0"/>
                </a:lnTo>
                <a:lnTo>
                  <a:pt x="0" y="3453663"/>
                </a:lnTo>
                <a:lnTo>
                  <a:pt x="3654670" y="3453663"/>
                </a:lnTo>
                <a:lnTo>
                  <a:pt x="365467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2101460">
            <a:off x="5195199" y="6341293"/>
            <a:ext cx="3970651" cy="2987915"/>
          </a:xfrm>
          <a:custGeom>
            <a:avLst/>
            <a:gdLst/>
            <a:ahLst/>
            <a:cxnLst/>
            <a:rect r="r" b="b" t="t" l="l"/>
            <a:pathLst>
              <a:path h="2987915" w="3970651">
                <a:moveTo>
                  <a:pt x="0" y="0"/>
                </a:moveTo>
                <a:lnTo>
                  <a:pt x="3970651" y="0"/>
                </a:lnTo>
                <a:lnTo>
                  <a:pt x="3970651" y="2987915"/>
                </a:lnTo>
                <a:lnTo>
                  <a:pt x="0" y="29879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146922" y="4298310"/>
            <a:ext cx="4557043" cy="5032879"/>
          </a:xfrm>
          <a:custGeom>
            <a:avLst/>
            <a:gdLst/>
            <a:ahLst/>
            <a:cxnLst/>
            <a:rect r="r" b="b" t="t" l="l"/>
            <a:pathLst>
              <a:path h="5032879" w="4557043">
                <a:moveTo>
                  <a:pt x="0" y="0"/>
                </a:moveTo>
                <a:lnTo>
                  <a:pt x="4557043" y="0"/>
                </a:lnTo>
                <a:lnTo>
                  <a:pt x="4557043" y="5032879"/>
                </a:lnTo>
                <a:lnTo>
                  <a:pt x="0" y="50328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1630825">
            <a:off x="4040607" y="1533606"/>
            <a:ext cx="3665809" cy="3817149"/>
            <a:chOff x="0" y="0"/>
            <a:chExt cx="4887745" cy="508953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887745" cy="5089532"/>
            </a:xfrm>
            <a:custGeom>
              <a:avLst/>
              <a:gdLst/>
              <a:ahLst/>
              <a:cxnLst/>
              <a:rect r="r" b="b" t="t" l="l"/>
              <a:pathLst>
                <a:path h="5089532" w="4887745">
                  <a:moveTo>
                    <a:pt x="0" y="0"/>
                  </a:moveTo>
                  <a:lnTo>
                    <a:pt x="4887745" y="0"/>
                  </a:lnTo>
                  <a:lnTo>
                    <a:pt x="4887745" y="5089532"/>
                  </a:lnTo>
                  <a:lnTo>
                    <a:pt x="0" y="5089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2038687">
              <a:off x="3504501" y="3341954"/>
              <a:ext cx="1004148" cy="461028"/>
            </a:xfrm>
            <a:custGeom>
              <a:avLst/>
              <a:gdLst/>
              <a:ahLst/>
              <a:cxnLst/>
              <a:rect r="r" b="b" t="t" l="l"/>
              <a:pathLst>
                <a:path h="461028" w="1004148">
                  <a:moveTo>
                    <a:pt x="0" y="0"/>
                  </a:moveTo>
                  <a:lnTo>
                    <a:pt x="1004148" y="0"/>
                  </a:lnTo>
                  <a:lnTo>
                    <a:pt x="1004148" y="461028"/>
                  </a:lnTo>
                  <a:lnTo>
                    <a:pt x="0" y="461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-85655" t="-270533" r="-83843" b="0"/>
              </a:stretch>
            </a:blipFill>
          </p:spPr>
        </p:sp>
      </p:grpSp>
      <p:sp>
        <p:nvSpPr>
          <p:cNvPr name="Freeform 37" id="37"/>
          <p:cNvSpPr/>
          <p:nvPr/>
        </p:nvSpPr>
        <p:spPr>
          <a:xfrm flipH="false" flipV="false" rot="-1201741">
            <a:off x="15164570" y="6357927"/>
            <a:ext cx="875438" cy="913645"/>
          </a:xfrm>
          <a:custGeom>
            <a:avLst/>
            <a:gdLst/>
            <a:ahLst/>
            <a:cxnLst/>
            <a:rect r="r" b="b" t="t" l="l"/>
            <a:pathLst>
              <a:path h="913645" w="875438">
                <a:moveTo>
                  <a:pt x="0" y="0"/>
                </a:moveTo>
                <a:lnTo>
                  <a:pt x="875438" y="0"/>
                </a:lnTo>
                <a:lnTo>
                  <a:pt x="875438" y="913645"/>
                </a:lnTo>
                <a:lnTo>
                  <a:pt x="0" y="91364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1706881">
            <a:off x="8664260" y="1325635"/>
            <a:ext cx="3195440" cy="164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0"/>
              </a:lnSpc>
              <a:spcBef>
                <a:spcPct val="0"/>
              </a:spcBef>
            </a:pPr>
            <a:r>
              <a:rPr lang="en-US" sz="3625">
                <a:solidFill>
                  <a:srgbClr val="2F1C0E"/>
                </a:solidFill>
                <a:latin typeface="Dosis Bold"/>
              </a:rPr>
              <a:t>Mas, e a programação? Não vamos ver?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17865" y="6954451"/>
            <a:ext cx="2467894" cy="175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5"/>
              </a:lnSpc>
            </a:pPr>
          </a:p>
          <a:p>
            <a:pPr algn="ctr" marL="0" indent="0" lvl="0">
              <a:lnSpc>
                <a:spcPts val="4655"/>
              </a:lnSpc>
              <a:spcBef>
                <a:spcPct val="0"/>
              </a:spcBef>
            </a:pPr>
            <a:r>
              <a:rPr lang="en-US" sz="4048" spc="80">
                <a:solidFill>
                  <a:srgbClr val="2F1C0E"/>
                </a:solidFill>
                <a:latin typeface="Bobby Jones Soft"/>
              </a:rPr>
              <a:t>Vamos nessa!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5110754">
            <a:off x="4672449" y="6433216"/>
            <a:ext cx="995376" cy="865072"/>
          </a:xfrm>
          <a:custGeom>
            <a:avLst/>
            <a:gdLst/>
            <a:ahLst/>
            <a:cxnLst/>
            <a:rect r="r" b="b" t="t" l="l"/>
            <a:pathLst>
              <a:path h="865072" w="995376">
                <a:moveTo>
                  <a:pt x="0" y="0"/>
                </a:moveTo>
                <a:lnTo>
                  <a:pt x="995376" y="0"/>
                </a:lnTo>
                <a:lnTo>
                  <a:pt x="995376" y="865072"/>
                </a:lnTo>
                <a:lnTo>
                  <a:pt x="0" y="8650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10032295">
            <a:off x="11516505" y="1097733"/>
            <a:ext cx="1086377" cy="944160"/>
          </a:xfrm>
          <a:custGeom>
            <a:avLst/>
            <a:gdLst/>
            <a:ahLst/>
            <a:cxnLst/>
            <a:rect r="r" b="b" t="t" l="l"/>
            <a:pathLst>
              <a:path h="944160" w="1086377">
                <a:moveTo>
                  <a:pt x="0" y="0"/>
                </a:moveTo>
                <a:lnTo>
                  <a:pt x="1086377" y="0"/>
                </a:lnTo>
                <a:lnTo>
                  <a:pt x="1086377" y="944160"/>
                </a:lnTo>
                <a:lnTo>
                  <a:pt x="0" y="94416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10032295">
            <a:off x="9606963" y="4161360"/>
            <a:ext cx="397076" cy="397574"/>
          </a:xfrm>
          <a:custGeom>
            <a:avLst/>
            <a:gdLst/>
            <a:ahLst/>
            <a:cxnLst/>
            <a:rect r="r" b="b" t="t" l="l"/>
            <a:pathLst>
              <a:path h="397574" w="397076">
                <a:moveTo>
                  <a:pt x="0" y="0"/>
                </a:moveTo>
                <a:lnTo>
                  <a:pt x="397076" y="0"/>
                </a:lnTo>
                <a:lnTo>
                  <a:pt x="397076" y="397574"/>
                </a:lnTo>
                <a:lnTo>
                  <a:pt x="0" y="3975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-122193" b="-92865"/>
            </a:stretch>
          </a:blipFill>
        </p:spPr>
      </p:sp>
      <p:sp>
        <p:nvSpPr>
          <p:cNvPr name="Freeform 43" id="43"/>
          <p:cNvSpPr/>
          <p:nvPr/>
        </p:nvSpPr>
        <p:spPr>
          <a:xfrm flipH="true" flipV="false" rot="-625494">
            <a:off x="1232563" y="978769"/>
            <a:ext cx="875438" cy="913645"/>
          </a:xfrm>
          <a:custGeom>
            <a:avLst/>
            <a:gdLst/>
            <a:ahLst/>
            <a:cxnLst/>
            <a:rect r="r" b="b" t="t" l="l"/>
            <a:pathLst>
              <a:path h="913645" w="875438">
                <a:moveTo>
                  <a:pt x="875438" y="0"/>
                </a:moveTo>
                <a:lnTo>
                  <a:pt x="0" y="0"/>
                </a:lnTo>
                <a:lnTo>
                  <a:pt x="0" y="913645"/>
                </a:lnTo>
                <a:lnTo>
                  <a:pt x="875438" y="913645"/>
                </a:lnTo>
                <a:lnTo>
                  <a:pt x="875438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-5400000">
            <a:off x="16904077" y="2249973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6" y="0"/>
                </a:lnTo>
                <a:lnTo>
                  <a:pt x="710446" y="710447"/>
                </a:lnTo>
                <a:lnTo>
                  <a:pt x="0" y="71044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5400000">
            <a:off x="2451213" y="6510528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6" y="0"/>
                </a:lnTo>
                <a:lnTo>
                  <a:pt x="710446" y="710447"/>
                </a:lnTo>
                <a:lnTo>
                  <a:pt x="0" y="71044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-5400000">
            <a:off x="13703965" y="9331189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7"/>
                </a:lnTo>
                <a:lnTo>
                  <a:pt x="0" y="71044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5890435" y="9181407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2700000">
            <a:off x="11233097" y="3049611"/>
            <a:ext cx="6268757" cy="6493062"/>
          </a:xfrm>
          <a:custGeom>
            <a:avLst/>
            <a:gdLst/>
            <a:ahLst/>
            <a:cxnLst/>
            <a:rect r="r" b="b" t="t" l="l"/>
            <a:pathLst>
              <a:path h="6493062" w="6268757">
                <a:moveTo>
                  <a:pt x="0" y="0"/>
                </a:moveTo>
                <a:lnTo>
                  <a:pt x="6268756" y="0"/>
                </a:lnTo>
                <a:lnTo>
                  <a:pt x="6268756" y="6493062"/>
                </a:lnTo>
                <a:lnTo>
                  <a:pt x="0" y="64930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1201741">
            <a:off x="9244510" y="3333701"/>
            <a:ext cx="1027577" cy="1072424"/>
          </a:xfrm>
          <a:custGeom>
            <a:avLst/>
            <a:gdLst/>
            <a:ahLst/>
            <a:cxnLst/>
            <a:rect r="r" b="b" t="t" l="l"/>
            <a:pathLst>
              <a:path h="1072424" w="1027577">
                <a:moveTo>
                  <a:pt x="1027577" y="0"/>
                </a:moveTo>
                <a:lnTo>
                  <a:pt x="0" y="0"/>
                </a:lnTo>
                <a:lnTo>
                  <a:pt x="0" y="1072424"/>
                </a:lnTo>
                <a:lnTo>
                  <a:pt x="1027577" y="1072424"/>
                </a:lnTo>
                <a:lnTo>
                  <a:pt x="102757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519654">
            <a:off x="7226007" y="4234100"/>
            <a:ext cx="1592072" cy="1661555"/>
          </a:xfrm>
          <a:custGeom>
            <a:avLst/>
            <a:gdLst/>
            <a:ahLst/>
            <a:cxnLst/>
            <a:rect r="r" b="b" t="t" l="l"/>
            <a:pathLst>
              <a:path h="1661555" w="1592072">
                <a:moveTo>
                  <a:pt x="0" y="0"/>
                </a:moveTo>
                <a:lnTo>
                  <a:pt x="1592072" y="0"/>
                </a:lnTo>
                <a:lnTo>
                  <a:pt x="1592072" y="1661555"/>
                </a:lnTo>
                <a:lnTo>
                  <a:pt x="0" y="166155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51088" y="194720"/>
            <a:ext cx="7371673" cy="5393617"/>
          </a:xfrm>
          <a:custGeom>
            <a:avLst/>
            <a:gdLst/>
            <a:ahLst/>
            <a:cxnLst/>
            <a:rect r="r" b="b" t="t" l="l"/>
            <a:pathLst>
              <a:path h="5393617" w="7371673">
                <a:moveTo>
                  <a:pt x="0" y="0"/>
                </a:moveTo>
                <a:lnTo>
                  <a:pt x="7371673" y="0"/>
                </a:lnTo>
                <a:lnTo>
                  <a:pt x="7371673" y="5393617"/>
                </a:lnTo>
                <a:lnTo>
                  <a:pt x="0" y="53936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-16904" r="0" b="-24659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-7319423">
            <a:off x="1453004" y="3645038"/>
            <a:ext cx="1693037" cy="1237456"/>
          </a:xfrm>
          <a:custGeom>
            <a:avLst/>
            <a:gdLst/>
            <a:ahLst/>
            <a:cxnLst/>
            <a:rect r="r" b="b" t="t" l="l"/>
            <a:pathLst>
              <a:path h="1237456" w="1693037">
                <a:moveTo>
                  <a:pt x="1693037" y="0"/>
                </a:moveTo>
                <a:lnTo>
                  <a:pt x="0" y="0"/>
                </a:lnTo>
                <a:lnTo>
                  <a:pt x="0" y="1237456"/>
                </a:lnTo>
                <a:lnTo>
                  <a:pt x="1693037" y="1237456"/>
                </a:lnTo>
                <a:lnTo>
                  <a:pt x="1693037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8700" y="5588337"/>
            <a:ext cx="9061902" cy="3142434"/>
          </a:xfrm>
          <a:custGeom>
            <a:avLst/>
            <a:gdLst/>
            <a:ahLst/>
            <a:cxnLst/>
            <a:rect r="r" b="b" t="t" l="l"/>
            <a:pathLst>
              <a:path h="3142434" w="9061902">
                <a:moveTo>
                  <a:pt x="0" y="0"/>
                </a:moveTo>
                <a:lnTo>
                  <a:pt x="9061902" y="0"/>
                </a:lnTo>
                <a:lnTo>
                  <a:pt x="9061902" y="3142434"/>
                </a:lnTo>
                <a:lnTo>
                  <a:pt x="0" y="314243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090602" y="574265"/>
            <a:ext cx="7615507" cy="2922901"/>
          </a:xfrm>
          <a:custGeom>
            <a:avLst/>
            <a:gdLst/>
            <a:ahLst/>
            <a:cxnLst/>
            <a:rect r="r" b="b" t="t" l="l"/>
            <a:pathLst>
              <a:path h="2922901" w="7615507">
                <a:moveTo>
                  <a:pt x="0" y="0"/>
                </a:moveTo>
                <a:lnTo>
                  <a:pt x="7615507" y="0"/>
                </a:lnTo>
                <a:lnTo>
                  <a:pt x="7615507" y="2922901"/>
                </a:lnTo>
                <a:lnTo>
                  <a:pt x="0" y="2922901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-89789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442739" y="990600"/>
            <a:ext cx="5188648" cy="407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3"/>
              </a:lnSpc>
            </a:pPr>
            <a:r>
              <a:rPr lang="en-US" sz="3352" spc="-201">
                <a:solidFill>
                  <a:srgbClr val="2F1C0E"/>
                </a:solidFill>
                <a:latin typeface="Dosis Bold"/>
              </a:rPr>
              <a:t>Os blocos marrons são chamados de blocos manipuladores de eventos.</a:t>
            </a:r>
          </a:p>
          <a:p>
            <a:pPr algn="ctr">
              <a:lnSpc>
                <a:spcPts val="4023"/>
              </a:lnSpc>
            </a:pPr>
            <a:r>
              <a:rPr lang="en-US" sz="3352" spc="-201">
                <a:solidFill>
                  <a:srgbClr val="2F1C0E"/>
                </a:solidFill>
                <a:latin typeface="Dosis Bold"/>
              </a:rPr>
              <a:t>Os blocos do manipulador de eventos especificam como o dispositivo móvel deve responder a determinados eventos</a:t>
            </a:r>
          </a:p>
          <a:p>
            <a:pPr algn="ctr" marL="0" indent="0" lvl="0">
              <a:lnSpc>
                <a:spcPts val="4023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1885211" y="3860388"/>
            <a:ext cx="4964529" cy="458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3"/>
              </a:lnSpc>
              <a:spcBef>
                <a:spcPct val="0"/>
              </a:spcBef>
            </a:pPr>
            <a:r>
              <a:rPr lang="en-US" sz="3352">
                <a:solidFill>
                  <a:srgbClr val="2F1C0E"/>
                </a:solidFill>
                <a:latin typeface="Dosis Bold"/>
              </a:rPr>
              <a:t>Os blocos roxos são chamados de blocos de comando, que são colocados no corpo dos manipuladores de eventos. Quando um manipulador de eventos é executado, ele executa a sequência de comandos em seu corpo.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-5400000">
            <a:off x="16995662" y="3141943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6"/>
                </a:lnTo>
                <a:lnTo>
                  <a:pt x="0" y="71044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5400000">
            <a:off x="10090602" y="8020325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6"/>
                </a:lnTo>
                <a:lnTo>
                  <a:pt x="0" y="71044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5400000">
            <a:off x="440642" y="673477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6" y="0"/>
                </a:lnTo>
                <a:lnTo>
                  <a:pt x="710446" y="710446"/>
                </a:lnTo>
                <a:lnTo>
                  <a:pt x="0" y="71044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890435" y="9276989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0" y="0"/>
            <a:ext cx="18288000" cy="599607"/>
          </a:xfrm>
          <a:custGeom>
            <a:avLst/>
            <a:gdLst/>
            <a:ahLst/>
            <a:cxnLst/>
            <a:rect r="r" b="b" t="t" l="l"/>
            <a:pathLst>
              <a:path h="599607" w="18288000">
                <a:moveTo>
                  <a:pt x="0" y="0"/>
                </a:moveTo>
                <a:lnTo>
                  <a:pt x="18288000" y="0"/>
                </a:lnTo>
                <a:lnTo>
                  <a:pt x="18288000" y="599607"/>
                </a:lnTo>
                <a:lnTo>
                  <a:pt x="0" y="5996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1574220" y="1496773"/>
            <a:ext cx="6262463" cy="217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  <a:spcBef>
                <a:spcPct val="0"/>
              </a:spcBef>
            </a:pPr>
            <a:r>
              <a:rPr lang="en-US" sz="3126">
                <a:solidFill>
                  <a:srgbClr val="000000"/>
                </a:solidFill>
                <a:latin typeface="Space Mono Bold"/>
              </a:rPr>
              <a:t>Clique no botão Blocos no canto superior direito da tela para acessar o Editor de Blocos.</a:t>
            </a:r>
          </a:p>
        </p:txBody>
      </p:sp>
      <p:sp>
        <p:nvSpPr>
          <p:cNvPr name="Freeform 30" id="30"/>
          <p:cNvSpPr/>
          <p:nvPr/>
        </p:nvSpPr>
        <p:spPr>
          <a:xfrm flipH="false" flipV="true" rot="-1599860">
            <a:off x="15776314" y="363137"/>
            <a:ext cx="1674124" cy="472940"/>
          </a:xfrm>
          <a:custGeom>
            <a:avLst/>
            <a:gdLst/>
            <a:ahLst/>
            <a:cxnLst/>
            <a:rect r="r" b="b" t="t" l="l"/>
            <a:pathLst>
              <a:path h="472940" w="1674124">
                <a:moveTo>
                  <a:pt x="0" y="472940"/>
                </a:moveTo>
                <a:lnTo>
                  <a:pt x="1674123" y="472940"/>
                </a:lnTo>
                <a:lnTo>
                  <a:pt x="1674123" y="0"/>
                </a:lnTo>
                <a:lnTo>
                  <a:pt x="0" y="0"/>
                </a:lnTo>
                <a:lnTo>
                  <a:pt x="0" y="47294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16048" y="3113950"/>
            <a:ext cx="11520425" cy="7048210"/>
          </a:xfrm>
          <a:custGeom>
            <a:avLst/>
            <a:gdLst/>
            <a:ahLst/>
            <a:cxnLst/>
            <a:rect r="r" b="b" t="t" l="l"/>
            <a:pathLst>
              <a:path h="7048210" w="11520425">
                <a:moveTo>
                  <a:pt x="0" y="0"/>
                </a:moveTo>
                <a:lnTo>
                  <a:pt x="11520426" y="0"/>
                </a:lnTo>
                <a:lnTo>
                  <a:pt x="11520426" y="7048211"/>
                </a:lnTo>
                <a:lnTo>
                  <a:pt x="0" y="704821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28700" y="1177045"/>
            <a:ext cx="9330311" cy="179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899">
                <a:solidFill>
                  <a:srgbClr val="000000"/>
                </a:solidFill>
                <a:latin typeface="Space Mono Bold"/>
              </a:rPr>
              <a:t> No lado esquerdo do Blocks Editor, clique na gaveta Button1 para abri-la. Arraste e solte o bloco When Button1.Click na área de trabalho 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1213596">
            <a:off x="12130182" y="4086122"/>
            <a:ext cx="2861808" cy="2704409"/>
          </a:xfrm>
          <a:custGeom>
            <a:avLst/>
            <a:gdLst/>
            <a:ahLst/>
            <a:cxnLst/>
            <a:rect r="r" b="b" t="t" l="l"/>
            <a:pathLst>
              <a:path h="2704409" w="2861808">
                <a:moveTo>
                  <a:pt x="0" y="0"/>
                </a:moveTo>
                <a:lnTo>
                  <a:pt x="2861808" y="0"/>
                </a:lnTo>
                <a:lnTo>
                  <a:pt x="2861808" y="2704409"/>
                </a:lnTo>
                <a:lnTo>
                  <a:pt x="0" y="270440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2842158" y="5143500"/>
            <a:ext cx="5834115" cy="4291900"/>
            <a:chOff x="0" y="0"/>
            <a:chExt cx="7778821" cy="5722533"/>
          </a:xfrm>
        </p:grpSpPr>
        <p:sp>
          <p:nvSpPr>
            <p:cNvPr name="Freeform 35" id="35"/>
            <p:cNvSpPr/>
            <p:nvPr/>
          </p:nvSpPr>
          <p:spPr>
            <a:xfrm flipH="false" flipV="true" rot="-5400000">
              <a:off x="256851" y="903637"/>
              <a:ext cx="3144127" cy="3657830"/>
            </a:xfrm>
            <a:custGeom>
              <a:avLst/>
              <a:gdLst/>
              <a:ahLst/>
              <a:cxnLst/>
              <a:rect r="r" b="b" t="t" l="l"/>
              <a:pathLst>
                <a:path h="3657830" w="3144127">
                  <a:moveTo>
                    <a:pt x="0" y="3657830"/>
                  </a:moveTo>
                  <a:lnTo>
                    <a:pt x="3144127" y="3657830"/>
                  </a:lnTo>
                  <a:lnTo>
                    <a:pt x="3144127" y="0"/>
                  </a:lnTo>
                  <a:lnTo>
                    <a:pt x="0" y="0"/>
                  </a:lnTo>
                  <a:lnTo>
                    <a:pt x="0" y="365783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805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true" flipV="false" rot="1630825">
              <a:off x="2885770" y="707113"/>
              <a:ext cx="4137493" cy="4308307"/>
            </a:xfrm>
            <a:custGeom>
              <a:avLst/>
              <a:gdLst/>
              <a:ahLst/>
              <a:cxnLst/>
              <a:rect r="r" b="b" t="t" l="l"/>
              <a:pathLst>
                <a:path h="4308307" w="4137493">
                  <a:moveTo>
                    <a:pt x="4137493" y="0"/>
                  </a:moveTo>
                  <a:lnTo>
                    <a:pt x="0" y="0"/>
                  </a:lnTo>
                  <a:lnTo>
                    <a:pt x="0" y="4308307"/>
                  </a:lnTo>
                  <a:lnTo>
                    <a:pt x="4137493" y="4308307"/>
                  </a:lnTo>
                  <a:lnTo>
                    <a:pt x="41374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true" flipV="false" rot="2350566">
              <a:off x="2856877" y="3003839"/>
              <a:ext cx="850015" cy="390262"/>
            </a:xfrm>
            <a:custGeom>
              <a:avLst/>
              <a:gdLst/>
              <a:ahLst/>
              <a:cxnLst/>
              <a:rect r="r" b="b" t="t" l="l"/>
              <a:pathLst>
                <a:path h="390262" w="850015">
                  <a:moveTo>
                    <a:pt x="850015" y="0"/>
                  </a:moveTo>
                  <a:lnTo>
                    <a:pt x="0" y="0"/>
                  </a:lnTo>
                  <a:lnTo>
                    <a:pt x="0" y="390262"/>
                  </a:lnTo>
                  <a:lnTo>
                    <a:pt x="850015" y="390262"/>
                  </a:lnTo>
                  <a:lnTo>
                    <a:pt x="85001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-85655" t="-270533" r="-83843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1706881">
            <a:off x="12376658" y="4466341"/>
            <a:ext cx="2502206" cy="1291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sz="2839">
                <a:solidFill>
                  <a:srgbClr val="2F1C0E"/>
                </a:solidFill>
                <a:latin typeface="Dosis Bold"/>
              </a:rPr>
              <a:t>Blocos manipuladores de comando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-5400000">
            <a:off x="17259300" y="3319573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7"/>
                </a:lnTo>
                <a:lnTo>
                  <a:pt x="0" y="71044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5400000">
            <a:off x="12850639" y="8903077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6"/>
                </a:lnTo>
                <a:lnTo>
                  <a:pt x="0" y="71044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true" flipV="false" rot="-625494">
            <a:off x="564855" y="906899"/>
            <a:ext cx="566413" cy="591133"/>
          </a:xfrm>
          <a:custGeom>
            <a:avLst/>
            <a:gdLst/>
            <a:ahLst/>
            <a:cxnLst/>
            <a:rect r="r" b="b" t="t" l="l"/>
            <a:pathLst>
              <a:path h="591133" w="566413">
                <a:moveTo>
                  <a:pt x="566413" y="0"/>
                </a:moveTo>
                <a:lnTo>
                  <a:pt x="0" y="0"/>
                </a:lnTo>
                <a:lnTo>
                  <a:pt x="0" y="591133"/>
                </a:lnTo>
                <a:lnTo>
                  <a:pt x="566413" y="591133"/>
                </a:lnTo>
                <a:lnTo>
                  <a:pt x="566413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890435" y="9276989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028700" y="3100719"/>
            <a:ext cx="12564021" cy="6408995"/>
          </a:xfrm>
          <a:custGeom>
            <a:avLst/>
            <a:gdLst/>
            <a:ahLst/>
            <a:cxnLst/>
            <a:rect r="r" b="b" t="t" l="l"/>
            <a:pathLst>
              <a:path h="6408995" w="12564021">
                <a:moveTo>
                  <a:pt x="0" y="0"/>
                </a:moveTo>
                <a:lnTo>
                  <a:pt x="12564021" y="0"/>
                </a:lnTo>
                <a:lnTo>
                  <a:pt x="12564021" y="6408995"/>
                </a:lnTo>
                <a:lnTo>
                  <a:pt x="0" y="64089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601916" y="1659884"/>
            <a:ext cx="8256169" cy="3483616"/>
          </a:xfrm>
          <a:custGeom>
            <a:avLst/>
            <a:gdLst/>
            <a:ahLst/>
            <a:cxnLst/>
            <a:rect r="r" b="b" t="t" l="l"/>
            <a:pathLst>
              <a:path h="3483616" w="8256169">
                <a:moveTo>
                  <a:pt x="0" y="0"/>
                </a:moveTo>
                <a:lnTo>
                  <a:pt x="8256169" y="0"/>
                </a:lnTo>
                <a:lnTo>
                  <a:pt x="8256169" y="3483616"/>
                </a:lnTo>
                <a:lnTo>
                  <a:pt x="0" y="348361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147882" y="1019175"/>
            <a:ext cx="8620309" cy="134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8"/>
              </a:lnSpc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Clique na gaveta Sound1 e arraste o bloco Sound1.Play e conecte-o à seção "fazer" do bloco quando Button1.Click.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915692" y="6421960"/>
            <a:ext cx="3372308" cy="3606747"/>
          </a:xfrm>
          <a:custGeom>
            <a:avLst/>
            <a:gdLst/>
            <a:ahLst/>
            <a:cxnLst/>
            <a:rect r="r" b="b" t="t" l="l"/>
            <a:pathLst>
              <a:path h="3606747" w="3372308">
                <a:moveTo>
                  <a:pt x="0" y="0"/>
                </a:moveTo>
                <a:lnTo>
                  <a:pt x="3372308" y="0"/>
                </a:lnTo>
                <a:lnTo>
                  <a:pt x="3372308" y="3606747"/>
                </a:lnTo>
                <a:lnTo>
                  <a:pt x="0" y="360674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3817305" y="4245925"/>
            <a:ext cx="3727049" cy="3421583"/>
            <a:chOff x="0" y="0"/>
            <a:chExt cx="4969399" cy="4562111"/>
          </a:xfrm>
        </p:grpSpPr>
        <p:sp>
          <p:nvSpPr>
            <p:cNvPr name="Freeform 33" id="33"/>
            <p:cNvSpPr/>
            <p:nvPr/>
          </p:nvSpPr>
          <p:spPr>
            <a:xfrm flipH="false" flipV="false" rot="4339900">
              <a:off x="744824" y="227554"/>
              <a:ext cx="3479751" cy="4107003"/>
            </a:xfrm>
            <a:custGeom>
              <a:avLst/>
              <a:gdLst/>
              <a:ahLst/>
              <a:cxnLst/>
              <a:rect r="r" b="b" t="t" l="l"/>
              <a:pathLst>
                <a:path h="4107003" w="3479751">
                  <a:moveTo>
                    <a:pt x="0" y="0"/>
                  </a:moveTo>
                  <a:lnTo>
                    <a:pt x="3479751" y="0"/>
                  </a:lnTo>
                  <a:lnTo>
                    <a:pt x="3479751" y="4107003"/>
                  </a:lnTo>
                  <a:lnTo>
                    <a:pt x="0" y="410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10800000">
              <a:off x="966467" y="841992"/>
              <a:ext cx="3531360" cy="2562869"/>
            </a:xfrm>
            <a:custGeom>
              <a:avLst/>
              <a:gdLst/>
              <a:ahLst/>
              <a:cxnLst/>
              <a:rect r="r" b="b" t="t" l="l"/>
              <a:pathLst>
                <a:path h="2562869" w="3531360">
                  <a:moveTo>
                    <a:pt x="0" y="0"/>
                  </a:moveTo>
                  <a:lnTo>
                    <a:pt x="3531360" y="0"/>
                  </a:lnTo>
                  <a:lnTo>
                    <a:pt x="3531360" y="2562869"/>
                  </a:lnTo>
                  <a:lnTo>
                    <a:pt x="0" y="2562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-17438" r="0" b="-25281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true" flipV="false" rot="-245007">
            <a:off x="14531203" y="7823684"/>
            <a:ext cx="556354" cy="580635"/>
          </a:xfrm>
          <a:custGeom>
            <a:avLst/>
            <a:gdLst/>
            <a:ahLst/>
            <a:cxnLst/>
            <a:rect r="r" b="b" t="t" l="l"/>
            <a:pathLst>
              <a:path h="580635" w="556354">
                <a:moveTo>
                  <a:pt x="556355" y="0"/>
                </a:moveTo>
                <a:lnTo>
                  <a:pt x="0" y="0"/>
                </a:lnTo>
                <a:lnTo>
                  <a:pt x="0" y="580635"/>
                </a:lnTo>
                <a:lnTo>
                  <a:pt x="556355" y="580635"/>
                </a:lnTo>
                <a:lnTo>
                  <a:pt x="556355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4364679" y="5148380"/>
            <a:ext cx="2632300" cy="161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797" spc="55">
                <a:solidFill>
                  <a:srgbClr val="2F1C0E"/>
                </a:solidFill>
                <a:latin typeface="Bobby Jones Soft"/>
              </a:rPr>
              <a:t>Os blocos se conectam como peças de um quebra-cabeça </a:t>
            </a:r>
          </a:p>
        </p:txBody>
      </p:sp>
      <p:sp>
        <p:nvSpPr>
          <p:cNvPr name="Freeform 37" id="37"/>
          <p:cNvSpPr/>
          <p:nvPr/>
        </p:nvSpPr>
        <p:spPr>
          <a:xfrm flipH="true" flipV="false" rot="1618510">
            <a:off x="17305724" y="7088270"/>
            <a:ext cx="477260" cy="498089"/>
          </a:xfrm>
          <a:custGeom>
            <a:avLst/>
            <a:gdLst/>
            <a:ahLst/>
            <a:cxnLst/>
            <a:rect r="r" b="b" t="t" l="l"/>
            <a:pathLst>
              <a:path h="498089" w="477260">
                <a:moveTo>
                  <a:pt x="477260" y="0"/>
                </a:moveTo>
                <a:lnTo>
                  <a:pt x="0" y="0"/>
                </a:lnTo>
                <a:lnTo>
                  <a:pt x="0" y="498090"/>
                </a:lnTo>
                <a:lnTo>
                  <a:pt x="477260" y="498090"/>
                </a:lnTo>
                <a:lnTo>
                  <a:pt x="47726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245007">
            <a:off x="17631360" y="8439752"/>
            <a:ext cx="477260" cy="498089"/>
          </a:xfrm>
          <a:custGeom>
            <a:avLst/>
            <a:gdLst/>
            <a:ahLst/>
            <a:cxnLst/>
            <a:rect r="r" b="b" t="t" l="l"/>
            <a:pathLst>
              <a:path h="498089" w="477260">
                <a:moveTo>
                  <a:pt x="0" y="0"/>
                </a:moveTo>
                <a:lnTo>
                  <a:pt x="477260" y="0"/>
                </a:lnTo>
                <a:lnTo>
                  <a:pt x="477260" y="498089"/>
                </a:lnTo>
                <a:lnTo>
                  <a:pt x="0" y="49808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5400000">
            <a:off x="16508272" y="673477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6" y="0"/>
                </a:lnTo>
                <a:lnTo>
                  <a:pt x="710446" y="710446"/>
                </a:lnTo>
                <a:lnTo>
                  <a:pt x="0" y="71044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5400000">
            <a:off x="318253" y="1696529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7"/>
                </a:lnTo>
                <a:lnTo>
                  <a:pt x="0" y="71044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625494">
            <a:off x="13611169" y="374531"/>
            <a:ext cx="581224" cy="606590"/>
          </a:xfrm>
          <a:custGeom>
            <a:avLst/>
            <a:gdLst/>
            <a:ahLst/>
            <a:cxnLst/>
            <a:rect r="r" b="b" t="t" l="l"/>
            <a:pathLst>
              <a:path h="606590" w="581224">
                <a:moveTo>
                  <a:pt x="0" y="0"/>
                </a:moveTo>
                <a:lnTo>
                  <a:pt x="581224" y="0"/>
                </a:lnTo>
                <a:lnTo>
                  <a:pt x="581224" y="606590"/>
                </a:lnTo>
                <a:lnTo>
                  <a:pt x="0" y="60659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true" flipV="false" rot="-625494">
            <a:off x="11958050" y="711221"/>
            <a:ext cx="875438" cy="913645"/>
          </a:xfrm>
          <a:custGeom>
            <a:avLst/>
            <a:gdLst/>
            <a:ahLst/>
            <a:cxnLst/>
            <a:rect r="r" b="b" t="t" l="l"/>
            <a:pathLst>
              <a:path h="913645" w="875438">
                <a:moveTo>
                  <a:pt x="875439" y="0"/>
                </a:moveTo>
                <a:lnTo>
                  <a:pt x="0" y="0"/>
                </a:lnTo>
                <a:lnTo>
                  <a:pt x="0" y="913646"/>
                </a:lnTo>
                <a:lnTo>
                  <a:pt x="875439" y="913646"/>
                </a:lnTo>
                <a:lnTo>
                  <a:pt x="875439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0" y="-8200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429250" y="6208417"/>
            <a:ext cx="12931502" cy="3049883"/>
          </a:xfrm>
          <a:custGeom>
            <a:avLst/>
            <a:gdLst/>
            <a:ahLst/>
            <a:cxnLst/>
            <a:rect r="r" b="b" t="t" l="l"/>
            <a:pathLst>
              <a:path h="3049883" w="12931502">
                <a:moveTo>
                  <a:pt x="0" y="0"/>
                </a:moveTo>
                <a:lnTo>
                  <a:pt x="12931502" y="0"/>
                </a:lnTo>
                <a:lnTo>
                  <a:pt x="12931502" y="3049883"/>
                </a:lnTo>
                <a:lnTo>
                  <a:pt x="0" y="304988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3247008"/>
            <a:ext cx="10134059" cy="255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Para "empacotar" o aplicativo para instalar no seu dispositivo ou enviar para outra pessoa, clique na guia Construir na parte superior da tela. Em Build, há duas opções disponíveis para você escolher:</a:t>
            </a:r>
          </a:p>
        </p:txBody>
      </p:sp>
      <p:grpSp>
        <p:nvGrpSpPr>
          <p:cNvPr name="Group 30" id="30"/>
          <p:cNvGrpSpPr/>
          <p:nvPr/>
        </p:nvGrpSpPr>
        <p:grpSpPr>
          <a:xfrm rot="2307612">
            <a:off x="10135889" y="-206467"/>
            <a:ext cx="6850394" cy="5349967"/>
            <a:chOff x="0" y="0"/>
            <a:chExt cx="9133858" cy="7133289"/>
          </a:xfrm>
        </p:grpSpPr>
        <p:sp>
          <p:nvSpPr>
            <p:cNvPr name="Freeform 31" id="31"/>
            <p:cNvSpPr/>
            <p:nvPr/>
          </p:nvSpPr>
          <p:spPr>
            <a:xfrm flipH="true" flipV="true" rot="-5927233">
              <a:off x="4333057" y="5427"/>
              <a:ext cx="4170086" cy="4851415"/>
            </a:xfrm>
            <a:custGeom>
              <a:avLst/>
              <a:gdLst/>
              <a:ahLst/>
              <a:cxnLst/>
              <a:rect r="r" b="b" t="t" l="l"/>
              <a:pathLst>
                <a:path h="4851415" w="4170086">
                  <a:moveTo>
                    <a:pt x="4170086" y="4851414"/>
                  </a:moveTo>
                  <a:lnTo>
                    <a:pt x="0" y="4851414"/>
                  </a:lnTo>
                  <a:lnTo>
                    <a:pt x="0" y="0"/>
                  </a:lnTo>
                  <a:lnTo>
                    <a:pt x="4170086" y="0"/>
                  </a:lnTo>
                  <a:lnTo>
                    <a:pt x="4170086" y="4851414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48805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2628693">
              <a:off x="642102" y="1871360"/>
              <a:ext cx="5294202" cy="3983887"/>
            </a:xfrm>
            <a:custGeom>
              <a:avLst/>
              <a:gdLst/>
              <a:ahLst/>
              <a:cxnLst/>
              <a:rect r="r" b="b" t="t" l="l"/>
              <a:pathLst>
                <a:path h="3983887" w="5294202">
                  <a:moveTo>
                    <a:pt x="0" y="0"/>
                  </a:moveTo>
                  <a:lnTo>
                    <a:pt x="5294202" y="0"/>
                  </a:lnTo>
                  <a:lnTo>
                    <a:pt x="5294202" y="3983887"/>
                  </a:lnTo>
                  <a:lnTo>
                    <a:pt x="0" y="3983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-527233">
              <a:off x="1342756" y="3317074"/>
              <a:ext cx="3142818" cy="1408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5"/>
                </a:lnSpc>
                <a:spcBef>
                  <a:spcPct val="0"/>
                </a:spcBef>
              </a:pPr>
              <a:r>
                <a:rPr lang="en-US" sz="3648" spc="72">
                  <a:solidFill>
                    <a:srgbClr val="2F1C0E"/>
                  </a:solidFill>
                  <a:latin typeface="Bobby Jones Soft"/>
                </a:rPr>
                <a:t>Agora é só empacotar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-527233">
            <a:off x="14341101" y="-207922"/>
            <a:ext cx="4557043" cy="5032879"/>
          </a:xfrm>
          <a:custGeom>
            <a:avLst/>
            <a:gdLst/>
            <a:ahLst/>
            <a:cxnLst/>
            <a:rect r="r" b="b" t="t" l="l"/>
            <a:pathLst>
              <a:path h="5032879" w="4557043">
                <a:moveTo>
                  <a:pt x="0" y="0"/>
                </a:moveTo>
                <a:lnTo>
                  <a:pt x="4557043" y="0"/>
                </a:lnTo>
                <a:lnTo>
                  <a:pt x="4557043" y="5032879"/>
                </a:lnTo>
                <a:lnTo>
                  <a:pt x="0" y="503287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5400000">
            <a:off x="17196468" y="5091801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7"/>
                </a:lnTo>
                <a:lnTo>
                  <a:pt x="0" y="71044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9057453" y="2468517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6"/>
                </a:lnTo>
                <a:lnTo>
                  <a:pt x="0" y="71044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5400000">
            <a:off x="13983420" y="8903077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6" y="0"/>
                </a:lnTo>
                <a:lnTo>
                  <a:pt x="710446" y="710446"/>
                </a:lnTo>
                <a:lnTo>
                  <a:pt x="0" y="71044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625494">
            <a:off x="3987737" y="1436530"/>
            <a:ext cx="642649" cy="670697"/>
          </a:xfrm>
          <a:custGeom>
            <a:avLst/>
            <a:gdLst/>
            <a:ahLst/>
            <a:cxnLst/>
            <a:rect r="r" b="b" t="t" l="l"/>
            <a:pathLst>
              <a:path h="670697" w="642649">
                <a:moveTo>
                  <a:pt x="0" y="0"/>
                </a:moveTo>
                <a:lnTo>
                  <a:pt x="642649" y="0"/>
                </a:lnTo>
                <a:lnTo>
                  <a:pt x="642649" y="670697"/>
                </a:lnTo>
                <a:lnTo>
                  <a:pt x="0" y="67069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625494">
            <a:off x="16308427" y="7917769"/>
            <a:ext cx="875438" cy="913645"/>
          </a:xfrm>
          <a:custGeom>
            <a:avLst/>
            <a:gdLst/>
            <a:ahLst/>
            <a:cxnLst/>
            <a:rect r="r" b="b" t="t" l="l"/>
            <a:pathLst>
              <a:path h="913645" w="875438">
                <a:moveTo>
                  <a:pt x="0" y="0"/>
                </a:moveTo>
                <a:lnTo>
                  <a:pt x="875438" y="0"/>
                </a:lnTo>
                <a:lnTo>
                  <a:pt x="875438" y="913645"/>
                </a:lnTo>
                <a:lnTo>
                  <a:pt x="0" y="9136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1988743">
            <a:off x="8884692" y="569333"/>
            <a:ext cx="661129" cy="689983"/>
          </a:xfrm>
          <a:custGeom>
            <a:avLst/>
            <a:gdLst/>
            <a:ahLst/>
            <a:cxnLst/>
            <a:rect r="r" b="b" t="t" l="l"/>
            <a:pathLst>
              <a:path h="689983" w="661129">
                <a:moveTo>
                  <a:pt x="0" y="0"/>
                </a:moveTo>
                <a:lnTo>
                  <a:pt x="661130" y="0"/>
                </a:lnTo>
                <a:lnTo>
                  <a:pt x="661130" y="689983"/>
                </a:lnTo>
                <a:lnTo>
                  <a:pt x="0" y="68998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343248" y="-371981"/>
            <a:ext cx="1976899" cy="3366236"/>
          </a:xfrm>
          <a:custGeom>
            <a:avLst/>
            <a:gdLst/>
            <a:ahLst/>
            <a:cxnLst/>
            <a:rect r="r" b="b" t="t" l="l"/>
            <a:pathLst>
              <a:path h="3366236" w="1976899">
                <a:moveTo>
                  <a:pt x="0" y="0"/>
                </a:moveTo>
                <a:lnTo>
                  <a:pt x="1976899" y="0"/>
                </a:lnTo>
                <a:lnTo>
                  <a:pt x="1976899" y="3366237"/>
                </a:lnTo>
                <a:lnTo>
                  <a:pt x="0" y="336623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1104700">
            <a:off x="2240662" y="323489"/>
            <a:ext cx="742644" cy="775055"/>
          </a:xfrm>
          <a:custGeom>
            <a:avLst/>
            <a:gdLst/>
            <a:ahLst/>
            <a:cxnLst/>
            <a:rect r="r" b="b" t="t" l="l"/>
            <a:pathLst>
              <a:path h="775055" w="742644">
                <a:moveTo>
                  <a:pt x="0" y="0"/>
                </a:moveTo>
                <a:lnTo>
                  <a:pt x="742643" y="0"/>
                </a:lnTo>
                <a:lnTo>
                  <a:pt x="742643" y="775055"/>
                </a:lnTo>
                <a:lnTo>
                  <a:pt x="0" y="77505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2833120">
            <a:off x="2046126" y="-1045160"/>
            <a:ext cx="871050" cy="2101592"/>
          </a:xfrm>
          <a:custGeom>
            <a:avLst/>
            <a:gdLst/>
            <a:ahLst/>
            <a:cxnLst/>
            <a:rect r="r" b="b" t="t" l="l"/>
            <a:pathLst>
              <a:path h="2101592" w="871050">
                <a:moveTo>
                  <a:pt x="0" y="0"/>
                </a:moveTo>
                <a:lnTo>
                  <a:pt x="871049" y="0"/>
                </a:lnTo>
                <a:lnTo>
                  <a:pt x="871049" y="2101592"/>
                </a:lnTo>
                <a:lnTo>
                  <a:pt x="0" y="210159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-208602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true" flipV="false" rot="-1201741">
            <a:off x="438945" y="2249863"/>
            <a:ext cx="644500" cy="672628"/>
          </a:xfrm>
          <a:custGeom>
            <a:avLst/>
            <a:gdLst/>
            <a:ahLst/>
            <a:cxnLst/>
            <a:rect r="r" b="b" t="t" l="l"/>
            <a:pathLst>
              <a:path h="672628" w="644500">
                <a:moveTo>
                  <a:pt x="644500" y="0"/>
                </a:moveTo>
                <a:lnTo>
                  <a:pt x="0" y="0"/>
                </a:lnTo>
                <a:lnTo>
                  <a:pt x="0" y="672628"/>
                </a:lnTo>
                <a:lnTo>
                  <a:pt x="644500" y="672628"/>
                </a:lnTo>
                <a:lnTo>
                  <a:pt x="64450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5890435" y="9108518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7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4119" y="801405"/>
            <a:ext cx="2478375" cy="2621358"/>
          </a:xfrm>
          <a:custGeom>
            <a:avLst/>
            <a:gdLst/>
            <a:ahLst/>
            <a:cxnLst/>
            <a:rect r="r" b="b" t="t" l="l"/>
            <a:pathLst>
              <a:path h="2621358" w="2478375">
                <a:moveTo>
                  <a:pt x="0" y="0"/>
                </a:moveTo>
                <a:lnTo>
                  <a:pt x="2478376" y="0"/>
                </a:lnTo>
                <a:lnTo>
                  <a:pt x="2478376" y="2621359"/>
                </a:lnTo>
                <a:lnTo>
                  <a:pt x="0" y="26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3307" y="790575"/>
            <a:ext cx="12718638" cy="210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4"/>
              </a:lnSpc>
            </a:pPr>
            <a:r>
              <a:rPr lang="en-US" sz="11162" spc="-1149">
                <a:solidFill>
                  <a:srgbClr val="F2EFEB"/>
                </a:solidFill>
                <a:latin typeface="Bugaki Italics"/>
              </a:rPr>
              <a:t>BEM - VINDOS!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671632" y="129970"/>
            <a:ext cx="2375722" cy="898730"/>
            <a:chOff x="0" y="0"/>
            <a:chExt cx="812800" cy="3074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07481"/>
            </a:xfrm>
            <a:custGeom>
              <a:avLst/>
              <a:gdLst/>
              <a:ahLst/>
              <a:cxnLst/>
              <a:rect r="r" b="b" t="t" l="l"/>
              <a:pathLst>
                <a:path h="307481" w="812800">
                  <a:moveTo>
                    <a:pt x="609600" y="0"/>
                  </a:moveTo>
                  <a:cubicBezTo>
                    <a:pt x="721824" y="0"/>
                    <a:pt x="812800" y="68832"/>
                    <a:pt x="812800" y="153740"/>
                  </a:cubicBezTo>
                  <a:cubicBezTo>
                    <a:pt x="812800" y="238649"/>
                    <a:pt x="721824" y="307481"/>
                    <a:pt x="609600" y="307481"/>
                  </a:cubicBezTo>
                  <a:lnTo>
                    <a:pt x="203200" y="307481"/>
                  </a:lnTo>
                  <a:cubicBezTo>
                    <a:pt x="90976" y="307481"/>
                    <a:pt x="0" y="238649"/>
                    <a:pt x="0" y="153740"/>
                  </a:cubicBezTo>
                  <a:cubicBezTo>
                    <a:pt x="0" y="6883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34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4287049" y="801405"/>
            <a:ext cx="2478375" cy="2621358"/>
          </a:xfrm>
          <a:custGeom>
            <a:avLst/>
            <a:gdLst/>
            <a:ahLst/>
            <a:cxnLst/>
            <a:rect r="r" b="b" t="t" l="l"/>
            <a:pathLst>
              <a:path h="2621358" w="2478375">
                <a:moveTo>
                  <a:pt x="2478375" y="0"/>
                </a:moveTo>
                <a:lnTo>
                  <a:pt x="0" y="0"/>
                </a:lnTo>
                <a:lnTo>
                  <a:pt x="0" y="2621359"/>
                </a:lnTo>
                <a:lnTo>
                  <a:pt x="2478375" y="2621359"/>
                </a:lnTo>
                <a:lnTo>
                  <a:pt x="24783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611958"/>
            <a:ext cx="16230600" cy="5646342"/>
            <a:chOff x="0" y="0"/>
            <a:chExt cx="4274726" cy="14871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1487102"/>
            </a:xfrm>
            <a:custGeom>
              <a:avLst/>
              <a:gdLst/>
              <a:ahLst/>
              <a:cxnLst/>
              <a:rect r="r" b="b" t="t" l="l"/>
              <a:pathLst>
                <a:path h="1487102" w="4274726">
                  <a:moveTo>
                    <a:pt x="12402" y="0"/>
                  </a:moveTo>
                  <a:lnTo>
                    <a:pt x="4262324" y="0"/>
                  </a:lnTo>
                  <a:cubicBezTo>
                    <a:pt x="4269174" y="0"/>
                    <a:pt x="4274726" y="5553"/>
                    <a:pt x="4274726" y="12402"/>
                  </a:cubicBezTo>
                  <a:lnTo>
                    <a:pt x="4274726" y="1474700"/>
                  </a:lnTo>
                  <a:cubicBezTo>
                    <a:pt x="4274726" y="1477990"/>
                    <a:pt x="4273419" y="1481144"/>
                    <a:pt x="4271094" y="1483470"/>
                  </a:cubicBezTo>
                  <a:cubicBezTo>
                    <a:pt x="4268768" y="1485796"/>
                    <a:pt x="4265613" y="1487102"/>
                    <a:pt x="4262324" y="1487102"/>
                  </a:cubicBezTo>
                  <a:lnTo>
                    <a:pt x="12402" y="1487102"/>
                  </a:lnTo>
                  <a:cubicBezTo>
                    <a:pt x="5553" y="1487102"/>
                    <a:pt x="0" y="1481550"/>
                    <a:pt x="0" y="1474700"/>
                  </a:cubicBezTo>
                  <a:lnTo>
                    <a:pt x="0" y="12402"/>
                  </a:lnTo>
                  <a:cubicBezTo>
                    <a:pt x="0" y="9113"/>
                    <a:pt x="1307" y="5958"/>
                    <a:pt x="3632" y="3632"/>
                  </a:cubicBezTo>
                  <a:cubicBezTo>
                    <a:pt x="5958" y="1307"/>
                    <a:pt x="9113" y="0"/>
                    <a:pt x="12402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1525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62650" y="3214038"/>
            <a:ext cx="6362700" cy="1053162"/>
            <a:chOff x="0" y="0"/>
            <a:chExt cx="1675773" cy="2773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75773" cy="277376"/>
            </a:xfrm>
            <a:custGeom>
              <a:avLst/>
              <a:gdLst/>
              <a:ahLst/>
              <a:cxnLst/>
              <a:rect r="r" b="b" t="t" l="l"/>
              <a:pathLst>
                <a:path h="277376" w="1675773">
                  <a:moveTo>
                    <a:pt x="121677" y="0"/>
                  </a:moveTo>
                  <a:lnTo>
                    <a:pt x="1554096" y="0"/>
                  </a:lnTo>
                  <a:cubicBezTo>
                    <a:pt x="1586367" y="0"/>
                    <a:pt x="1617316" y="12819"/>
                    <a:pt x="1640135" y="35638"/>
                  </a:cubicBezTo>
                  <a:cubicBezTo>
                    <a:pt x="1662954" y="58457"/>
                    <a:pt x="1675773" y="89406"/>
                    <a:pt x="1675773" y="121677"/>
                  </a:cubicBezTo>
                  <a:lnTo>
                    <a:pt x="1675773" y="155699"/>
                  </a:lnTo>
                  <a:cubicBezTo>
                    <a:pt x="1675773" y="187970"/>
                    <a:pt x="1662954" y="218919"/>
                    <a:pt x="1640135" y="241738"/>
                  </a:cubicBezTo>
                  <a:cubicBezTo>
                    <a:pt x="1617316" y="264556"/>
                    <a:pt x="1586367" y="277376"/>
                    <a:pt x="1554096" y="277376"/>
                  </a:cubicBezTo>
                  <a:lnTo>
                    <a:pt x="121677" y="277376"/>
                  </a:lnTo>
                  <a:cubicBezTo>
                    <a:pt x="89406" y="277376"/>
                    <a:pt x="58457" y="264556"/>
                    <a:pt x="35638" y="241738"/>
                  </a:cubicBezTo>
                  <a:cubicBezTo>
                    <a:pt x="12819" y="218919"/>
                    <a:pt x="0" y="187970"/>
                    <a:pt x="0" y="155699"/>
                  </a:cubicBezTo>
                  <a:lnTo>
                    <a:pt x="0" y="121677"/>
                  </a:lnTo>
                  <a:cubicBezTo>
                    <a:pt x="0" y="89406"/>
                    <a:pt x="12819" y="58457"/>
                    <a:pt x="35638" y="35638"/>
                  </a:cubicBezTo>
                  <a:cubicBezTo>
                    <a:pt x="58457" y="12819"/>
                    <a:pt x="89406" y="0"/>
                    <a:pt x="121677" y="0"/>
                  </a:cubicBezTo>
                  <a:close/>
                </a:path>
              </a:pathLst>
            </a:custGeom>
            <a:solidFill>
              <a:srgbClr val="169D5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75773" cy="31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05638" y="4515262"/>
            <a:ext cx="15516169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6"/>
              </a:lnSpc>
              <a:spcBef>
                <a:spcPct val="0"/>
              </a:spcBef>
            </a:pPr>
            <a:r>
              <a:rPr lang="en-US" sz="4213" spc="-252">
                <a:solidFill>
                  <a:srgbClr val="160E0C"/>
                </a:solidFill>
                <a:latin typeface="Space Mono Bold"/>
              </a:rPr>
              <a:t>Hoje, iremos relembrar alguns conceitos de aulas passadas: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526237" y="36715"/>
            <a:ext cx="2761763" cy="1163435"/>
          </a:xfrm>
          <a:custGeom>
            <a:avLst/>
            <a:gdLst/>
            <a:ahLst/>
            <a:cxnLst/>
            <a:rect r="r" b="b" t="t" l="l"/>
            <a:pathLst>
              <a:path h="1163435" w="2761763">
                <a:moveTo>
                  <a:pt x="0" y="0"/>
                </a:moveTo>
                <a:lnTo>
                  <a:pt x="2761763" y="0"/>
                </a:lnTo>
                <a:lnTo>
                  <a:pt x="2761763" y="1163435"/>
                </a:lnTo>
                <a:lnTo>
                  <a:pt x="0" y="1163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11" t="-123567" r="-70535" b="-42789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411860" y="3432289"/>
            <a:ext cx="5464280" cy="62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6"/>
              </a:lnSpc>
            </a:pPr>
            <a:r>
              <a:rPr lang="en-US" sz="4213" spc="-252">
                <a:solidFill>
                  <a:srgbClr val="F2EFEB"/>
                </a:solidFill>
                <a:latin typeface="Space Mono Bold"/>
              </a:rPr>
              <a:t>AGENDA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04443" y="5912458"/>
            <a:ext cx="11207502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9704" indent="-454852" lvl="1">
              <a:lnSpc>
                <a:spcPts val="5056"/>
              </a:lnSpc>
              <a:buFont typeface="Arial"/>
              <a:buChar char="•"/>
            </a:pPr>
            <a:r>
              <a:rPr lang="en-US" sz="4213" spc="-252">
                <a:solidFill>
                  <a:srgbClr val="160E0C"/>
                </a:solidFill>
                <a:latin typeface="Space Mono Bold"/>
              </a:rPr>
              <a:t>Básico de Programação</a:t>
            </a:r>
          </a:p>
          <a:p>
            <a:pPr algn="l" marL="909704" indent="-454852" lvl="1">
              <a:lnSpc>
                <a:spcPts val="5056"/>
              </a:lnSpc>
              <a:spcBef>
                <a:spcPct val="0"/>
              </a:spcBef>
              <a:buFont typeface="Arial"/>
              <a:buChar char="•"/>
            </a:pPr>
            <a:r>
              <a:rPr lang="en-US" sz="4213" spc="-252">
                <a:solidFill>
                  <a:srgbClr val="160E0C"/>
                </a:solidFill>
                <a:latin typeface="Space Mono Bold"/>
              </a:rPr>
              <a:t>Programação em Blocos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5638" y="7544212"/>
            <a:ext cx="1550148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6"/>
              </a:lnSpc>
              <a:spcBef>
                <a:spcPct val="0"/>
              </a:spcBef>
            </a:pPr>
            <a:r>
              <a:rPr lang="en-US" sz="4213" spc="-252">
                <a:solidFill>
                  <a:srgbClr val="160E0C"/>
                </a:solidFill>
                <a:latin typeface="Space Mono Bold"/>
              </a:rPr>
              <a:t>E depois iremos apresentar uma nova ferramenta onde pode-se criar aplicativos para celular e tablets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-1084112" y="7663698"/>
            <a:ext cx="19836568" cy="5630578"/>
            <a:chOff x="0" y="0"/>
            <a:chExt cx="5150282" cy="146189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150283" cy="1461899"/>
            </a:xfrm>
            <a:custGeom>
              <a:avLst/>
              <a:gdLst/>
              <a:ahLst/>
              <a:cxnLst/>
              <a:rect r="r" b="b" t="t" l="l"/>
              <a:pathLst>
                <a:path h="1461899" w="5150283">
                  <a:moveTo>
                    <a:pt x="0" y="0"/>
                  </a:moveTo>
                  <a:lnTo>
                    <a:pt x="5150283" y="0"/>
                  </a:lnTo>
                  <a:lnTo>
                    <a:pt x="5150283" y="1461899"/>
                  </a:lnTo>
                  <a:lnTo>
                    <a:pt x="0" y="1461899"/>
                  </a:lnTo>
                  <a:close/>
                </a:path>
              </a:pathLst>
            </a:custGeom>
            <a:solidFill>
              <a:srgbClr val="11A77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5150282" cy="1452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207817">
            <a:off x="-902858" y="5297066"/>
            <a:ext cx="21199886" cy="4008706"/>
          </a:xfrm>
          <a:custGeom>
            <a:avLst/>
            <a:gdLst/>
            <a:ahLst/>
            <a:cxnLst/>
            <a:rect r="r" b="b" t="t" l="l"/>
            <a:pathLst>
              <a:path h="4008706" w="21199886">
                <a:moveTo>
                  <a:pt x="0" y="0"/>
                </a:moveTo>
                <a:lnTo>
                  <a:pt x="21199886" y="0"/>
                </a:lnTo>
                <a:lnTo>
                  <a:pt x="21199886" y="4008706"/>
                </a:lnTo>
                <a:lnTo>
                  <a:pt x="0" y="40087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206936" y="2715862"/>
            <a:ext cx="9379794" cy="5135437"/>
          </a:xfrm>
          <a:custGeom>
            <a:avLst/>
            <a:gdLst/>
            <a:ahLst/>
            <a:cxnLst/>
            <a:rect r="r" b="b" t="t" l="l"/>
            <a:pathLst>
              <a:path h="5135437" w="9379794">
                <a:moveTo>
                  <a:pt x="0" y="0"/>
                </a:moveTo>
                <a:lnTo>
                  <a:pt x="9379794" y="0"/>
                </a:lnTo>
                <a:lnTo>
                  <a:pt x="9379794" y="5135437"/>
                </a:lnTo>
                <a:lnTo>
                  <a:pt x="0" y="51354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0">
            <a:off x="4491183" y="1469365"/>
            <a:ext cx="4707177" cy="5198689"/>
          </a:xfrm>
          <a:custGeom>
            <a:avLst/>
            <a:gdLst/>
            <a:ahLst/>
            <a:cxnLst/>
            <a:rect r="r" b="b" t="t" l="l"/>
            <a:pathLst>
              <a:path h="5198689" w="4707177">
                <a:moveTo>
                  <a:pt x="4707177" y="0"/>
                </a:moveTo>
                <a:lnTo>
                  <a:pt x="0" y="0"/>
                </a:lnTo>
                <a:lnTo>
                  <a:pt x="0" y="5198689"/>
                </a:lnTo>
                <a:lnTo>
                  <a:pt x="4707177" y="5198689"/>
                </a:lnTo>
                <a:lnTo>
                  <a:pt x="470717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-791008">
            <a:off x="9203468" y="2121181"/>
            <a:ext cx="3692478" cy="3835549"/>
            <a:chOff x="0" y="0"/>
            <a:chExt cx="4923304" cy="5114065"/>
          </a:xfrm>
        </p:grpSpPr>
        <p:sp>
          <p:nvSpPr>
            <p:cNvPr name="Freeform 35" id="35"/>
            <p:cNvSpPr/>
            <p:nvPr/>
          </p:nvSpPr>
          <p:spPr>
            <a:xfrm flipH="false" flipV="false" rot="-106837">
              <a:off x="76036" y="72928"/>
              <a:ext cx="4771232" cy="4968209"/>
            </a:xfrm>
            <a:custGeom>
              <a:avLst/>
              <a:gdLst/>
              <a:ahLst/>
              <a:cxnLst/>
              <a:rect r="r" b="b" t="t" l="l"/>
              <a:pathLst>
                <a:path h="4968209" w="4771232">
                  <a:moveTo>
                    <a:pt x="0" y="0"/>
                  </a:moveTo>
                  <a:lnTo>
                    <a:pt x="4771232" y="0"/>
                  </a:lnTo>
                  <a:lnTo>
                    <a:pt x="4771232" y="4968209"/>
                  </a:lnTo>
                  <a:lnTo>
                    <a:pt x="0" y="4968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1931849">
              <a:off x="3527433" y="3381888"/>
              <a:ext cx="980211" cy="450039"/>
            </a:xfrm>
            <a:custGeom>
              <a:avLst/>
              <a:gdLst/>
              <a:ahLst/>
              <a:cxnLst/>
              <a:rect r="r" b="b" t="t" l="l"/>
              <a:pathLst>
                <a:path h="450039" w="980211">
                  <a:moveTo>
                    <a:pt x="0" y="0"/>
                  </a:moveTo>
                  <a:lnTo>
                    <a:pt x="980211" y="0"/>
                  </a:lnTo>
                  <a:lnTo>
                    <a:pt x="980211" y="450039"/>
                  </a:lnTo>
                  <a:lnTo>
                    <a:pt x="0" y="450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-85655" t="-270533" r="-83843" b="0"/>
              </a:stretch>
            </a:blipFill>
          </p:spPr>
        </p:sp>
      </p:grpSp>
      <p:sp>
        <p:nvSpPr>
          <p:cNvPr name="Freeform 37" id="37"/>
          <p:cNvSpPr/>
          <p:nvPr/>
        </p:nvSpPr>
        <p:spPr>
          <a:xfrm flipH="true" flipV="false" rot="-1625152">
            <a:off x="8611733" y="2723901"/>
            <a:ext cx="1739118" cy="1109873"/>
          </a:xfrm>
          <a:custGeom>
            <a:avLst/>
            <a:gdLst/>
            <a:ahLst/>
            <a:cxnLst/>
            <a:rect r="r" b="b" t="t" l="l"/>
            <a:pathLst>
              <a:path h="1109873" w="1739118">
                <a:moveTo>
                  <a:pt x="1739118" y="0"/>
                </a:moveTo>
                <a:lnTo>
                  <a:pt x="0" y="0"/>
                </a:lnTo>
                <a:lnTo>
                  <a:pt x="0" y="1109873"/>
                </a:lnTo>
                <a:lnTo>
                  <a:pt x="1739118" y="1109873"/>
                </a:lnTo>
                <a:lnTo>
                  <a:pt x="1739118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741019" y="5127265"/>
            <a:ext cx="1446215" cy="2724034"/>
          </a:xfrm>
          <a:custGeom>
            <a:avLst/>
            <a:gdLst/>
            <a:ahLst/>
            <a:cxnLst/>
            <a:rect r="r" b="b" t="t" l="l"/>
            <a:pathLst>
              <a:path h="2724034" w="1446215">
                <a:moveTo>
                  <a:pt x="0" y="0"/>
                </a:moveTo>
                <a:lnTo>
                  <a:pt x="1446215" y="0"/>
                </a:lnTo>
                <a:lnTo>
                  <a:pt x="1446215" y="2724034"/>
                </a:lnTo>
                <a:lnTo>
                  <a:pt x="0" y="272403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296095" y="5883821"/>
            <a:ext cx="285890" cy="424439"/>
          </a:xfrm>
          <a:custGeom>
            <a:avLst/>
            <a:gdLst/>
            <a:ahLst/>
            <a:cxnLst/>
            <a:rect r="r" b="b" t="t" l="l"/>
            <a:pathLst>
              <a:path h="424439" w="285890">
                <a:moveTo>
                  <a:pt x="0" y="0"/>
                </a:moveTo>
                <a:lnTo>
                  <a:pt x="285890" y="0"/>
                </a:lnTo>
                <a:lnTo>
                  <a:pt x="285890" y="424440"/>
                </a:lnTo>
                <a:lnTo>
                  <a:pt x="0" y="42444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85578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true" flipV="false" rot="0">
            <a:off x="2606733" y="5883821"/>
            <a:ext cx="285890" cy="424439"/>
          </a:xfrm>
          <a:custGeom>
            <a:avLst/>
            <a:gdLst/>
            <a:ahLst/>
            <a:cxnLst/>
            <a:rect r="r" b="b" t="t" l="l"/>
            <a:pathLst>
              <a:path h="424439" w="285890">
                <a:moveTo>
                  <a:pt x="285890" y="0"/>
                </a:moveTo>
                <a:lnTo>
                  <a:pt x="0" y="0"/>
                </a:lnTo>
                <a:lnTo>
                  <a:pt x="0" y="424440"/>
                </a:lnTo>
                <a:lnTo>
                  <a:pt x="285890" y="424440"/>
                </a:lnTo>
                <a:lnTo>
                  <a:pt x="28589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85578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5099792" y="260561"/>
            <a:ext cx="8088417" cy="120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81"/>
              </a:lnSpc>
              <a:spcBef>
                <a:spcPct val="0"/>
              </a:spcBef>
            </a:pPr>
            <a:r>
              <a:rPr lang="en-US" sz="4067">
                <a:solidFill>
                  <a:srgbClr val="2F1C0E"/>
                </a:solidFill>
                <a:latin typeface="Dosis Semi-Bold"/>
              </a:rPr>
              <a:t>Parabéns, seu primeiro aplicativo está em execução!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5400000">
            <a:off x="8115107" y="5004756"/>
            <a:ext cx="2834145" cy="7041355"/>
          </a:xfrm>
          <a:custGeom>
            <a:avLst/>
            <a:gdLst/>
            <a:ahLst/>
            <a:cxnLst/>
            <a:rect r="r" b="b" t="t" l="l"/>
            <a:pathLst>
              <a:path h="7041355" w="2834145">
                <a:moveTo>
                  <a:pt x="0" y="0"/>
                </a:moveTo>
                <a:lnTo>
                  <a:pt x="2834146" y="0"/>
                </a:lnTo>
                <a:lnTo>
                  <a:pt x="2834146" y="7041354"/>
                </a:lnTo>
                <a:lnTo>
                  <a:pt x="0" y="704135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6747439" y="7482644"/>
            <a:ext cx="5838654" cy="2107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  <a:spcBef>
                <a:spcPct val="0"/>
              </a:spcBef>
            </a:pPr>
            <a:r>
              <a:rPr lang="en-US" sz="3477">
                <a:solidFill>
                  <a:srgbClr val="2F1C0E"/>
                </a:solidFill>
                <a:latin typeface="Dosis Semi-Bold"/>
              </a:rPr>
              <a:t>Experimente no seu dispositivo ou com o emulador! Ao pressionar o botão, você deverá ouvir o zumbido da abelha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-9786020">
            <a:off x="5643007" y="7250327"/>
            <a:ext cx="604807" cy="758378"/>
          </a:xfrm>
          <a:custGeom>
            <a:avLst/>
            <a:gdLst/>
            <a:ahLst/>
            <a:cxnLst/>
            <a:rect r="r" b="b" t="t" l="l"/>
            <a:pathLst>
              <a:path h="758378" w="604807">
                <a:moveTo>
                  <a:pt x="0" y="0"/>
                </a:moveTo>
                <a:lnTo>
                  <a:pt x="604806" y="0"/>
                </a:lnTo>
                <a:lnTo>
                  <a:pt x="604806" y="758378"/>
                </a:lnTo>
                <a:lnTo>
                  <a:pt x="0" y="758378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10708937">
            <a:off x="12995664" y="9039377"/>
            <a:ext cx="516224" cy="544109"/>
          </a:xfrm>
          <a:custGeom>
            <a:avLst/>
            <a:gdLst/>
            <a:ahLst/>
            <a:cxnLst/>
            <a:rect r="r" b="b" t="t" l="l"/>
            <a:pathLst>
              <a:path h="544109" w="516224">
                <a:moveTo>
                  <a:pt x="0" y="0"/>
                </a:moveTo>
                <a:lnTo>
                  <a:pt x="516224" y="0"/>
                </a:lnTo>
                <a:lnTo>
                  <a:pt x="516224" y="544110"/>
                </a:lnTo>
                <a:lnTo>
                  <a:pt x="0" y="54411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2219949">
            <a:off x="11952394" y="1458547"/>
            <a:ext cx="1278441" cy="606678"/>
          </a:xfrm>
          <a:custGeom>
            <a:avLst/>
            <a:gdLst/>
            <a:ahLst/>
            <a:cxnLst/>
            <a:rect r="r" b="b" t="t" l="l"/>
            <a:pathLst>
              <a:path h="606678" w="1278441">
                <a:moveTo>
                  <a:pt x="0" y="0"/>
                </a:moveTo>
                <a:lnTo>
                  <a:pt x="1278441" y="0"/>
                </a:lnTo>
                <a:lnTo>
                  <a:pt x="1278441" y="606679"/>
                </a:lnTo>
                <a:lnTo>
                  <a:pt x="0" y="60667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0" y="-8200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9D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6979" y="6557917"/>
            <a:ext cx="6805408" cy="1735076"/>
            <a:chOff x="0" y="0"/>
            <a:chExt cx="1151308" cy="2935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1308" cy="293532"/>
            </a:xfrm>
            <a:custGeom>
              <a:avLst/>
              <a:gdLst/>
              <a:ahLst/>
              <a:cxnLst/>
              <a:rect r="r" b="b" t="t" l="l"/>
              <a:pathLst>
                <a:path h="293532" w="1151308">
                  <a:moveTo>
                    <a:pt x="575654" y="0"/>
                  </a:moveTo>
                  <a:cubicBezTo>
                    <a:pt x="257729" y="0"/>
                    <a:pt x="0" y="65709"/>
                    <a:pt x="0" y="146766"/>
                  </a:cubicBezTo>
                  <a:cubicBezTo>
                    <a:pt x="0" y="227823"/>
                    <a:pt x="257729" y="293532"/>
                    <a:pt x="575654" y="293532"/>
                  </a:cubicBezTo>
                  <a:cubicBezTo>
                    <a:pt x="893579" y="293532"/>
                    <a:pt x="1151308" y="227823"/>
                    <a:pt x="1151308" y="146766"/>
                  </a:cubicBezTo>
                  <a:cubicBezTo>
                    <a:pt x="1151308" y="65709"/>
                    <a:pt x="893579" y="0"/>
                    <a:pt x="575654" y="0"/>
                  </a:cubicBezTo>
                  <a:close/>
                </a:path>
              </a:pathLst>
            </a:custGeom>
            <a:solidFill>
              <a:srgbClr val="650EE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7935" y="-10581"/>
              <a:ext cx="935438" cy="276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9603" y="1994007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47933" y="1841607"/>
            <a:ext cx="11282687" cy="455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22"/>
              </a:lnSpc>
            </a:pPr>
            <a:r>
              <a:rPr lang="en-US" sz="9932" spc="-1023">
                <a:solidFill>
                  <a:srgbClr val="F2EFEB"/>
                </a:solidFill>
                <a:latin typeface="Bugaki Italics"/>
              </a:rPr>
              <a:t>VOCÊ TEM</a:t>
            </a:r>
          </a:p>
          <a:p>
            <a:pPr algn="ctr">
              <a:lnSpc>
                <a:spcPts val="11422"/>
              </a:lnSpc>
            </a:pPr>
            <a:r>
              <a:rPr lang="en-US" sz="9932" spc="-1023">
                <a:solidFill>
                  <a:srgbClr val="F2EFEB"/>
                </a:solidFill>
                <a:latin typeface="Bugaki Italics"/>
              </a:rPr>
              <a:t>ALGUMA</a:t>
            </a:r>
          </a:p>
          <a:p>
            <a:pPr algn="ctr">
              <a:lnSpc>
                <a:spcPts val="11422"/>
              </a:lnSpc>
            </a:pPr>
            <a:r>
              <a:rPr lang="en-US" sz="9932" spc="-1023">
                <a:solidFill>
                  <a:srgbClr val="F2EFEB"/>
                </a:solidFill>
                <a:latin typeface="Bugaki Italics"/>
              </a:rPr>
              <a:t>DÚVIDA?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26979" y="7032181"/>
            <a:ext cx="7034043" cy="77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5087" spc="-305">
                <a:solidFill>
                  <a:srgbClr val="F2EFEB"/>
                </a:solidFill>
                <a:latin typeface="Space Mono Bold"/>
              </a:rPr>
              <a:t>PODE PERGUNTAR!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15744" y="1994007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8200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9D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9958" y="8513901"/>
            <a:ext cx="6908084" cy="47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sz="3189">
                <a:solidFill>
                  <a:srgbClr val="F2EFEB"/>
                </a:solidFill>
                <a:latin typeface="Space Mono Bold"/>
              </a:rPr>
              <a:t>CODELAB TEEN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03845" y="828167"/>
            <a:ext cx="12880309" cy="240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19"/>
              </a:lnSpc>
            </a:pPr>
            <a:r>
              <a:rPr lang="en-US" sz="12767" spc="-1315">
                <a:solidFill>
                  <a:srgbClr val="F2EFEB"/>
                </a:solidFill>
                <a:latin typeface="Bugaki Italics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8200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11" t="-123567" r="-70535" b="-427893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005600" y="3737207"/>
            <a:ext cx="4276800" cy="4276800"/>
            <a:chOff x="0" y="0"/>
            <a:chExt cx="5702400" cy="5702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02400" cy="5702400"/>
            </a:xfrm>
            <a:custGeom>
              <a:avLst/>
              <a:gdLst/>
              <a:ahLst/>
              <a:cxnLst/>
              <a:rect r="r" b="b" t="t" l="l"/>
              <a:pathLst>
                <a:path h="5702400" w="5702400">
                  <a:moveTo>
                    <a:pt x="0" y="0"/>
                  </a:moveTo>
                  <a:lnTo>
                    <a:pt x="5702400" y="0"/>
                  </a:lnTo>
                  <a:lnTo>
                    <a:pt x="5702400" y="5702400"/>
                  </a:lnTo>
                  <a:lnTo>
                    <a:pt x="0" y="57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9D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3001" y="9258300"/>
            <a:ext cx="2375722" cy="898730"/>
            <a:chOff x="0" y="0"/>
            <a:chExt cx="812800" cy="307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481"/>
            </a:xfrm>
            <a:custGeom>
              <a:avLst/>
              <a:gdLst/>
              <a:ahLst/>
              <a:cxnLst/>
              <a:rect r="r" b="b" t="t" l="l"/>
              <a:pathLst>
                <a:path h="307481" w="812800">
                  <a:moveTo>
                    <a:pt x="609600" y="0"/>
                  </a:moveTo>
                  <a:cubicBezTo>
                    <a:pt x="721824" y="0"/>
                    <a:pt x="812800" y="68832"/>
                    <a:pt x="812800" y="153740"/>
                  </a:cubicBezTo>
                  <a:cubicBezTo>
                    <a:pt x="812800" y="238649"/>
                    <a:pt x="721824" y="307481"/>
                    <a:pt x="609600" y="307481"/>
                  </a:cubicBezTo>
                  <a:lnTo>
                    <a:pt x="203200" y="307481"/>
                  </a:lnTo>
                  <a:cubicBezTo>
                    <a:pt x="90976" y="307481"/>
                    <a:pt x="0" y="238649"/>
                    <a:pt x="0" y="153740"/>
                  </a:cubicBezTo>
                  <a:cubicBezTo>
                    <a:pt x="0" y="6883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34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980" y="9125948"/>
            <a:ext cx="2761763" cy="1163435"/>
          </a:xfrm>
          <a:custGeom>
            <a:avLst/>
            <a:gdLst/>
            <a:ahLst/>
            <a:cxnLst/>
            <a:rect r="r" b="b" t="t" l="l"/>
            <a:pathLst>
              <a:path h="1163435" w="2761763">
                <a:moveTo>
                  <a:pt x="0" y="0"/>
                </a:moveTo>
                <a:lnTo>
                  <a:pt x="2761763" y="0"/>
                </a:lnTo>
                <a:lnTo>
                  <a:pt x="2761763" y="1163435"/>
                </a:lnTo>
                <a:lnTo>
                  <a:pt x="0" y="1163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11" t="-123567" r="-70535" b="-42789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86559" y="2749018"/>
            <a:ext cx="6549252" cy="6084492"/>
            <a:chOff x="0" y="0"/>
            <a:chExt cx="8732337" cy="811265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732337" cy="8112655"/>
              <a:chOff x="0" y="0"/>
              <a:chExt cx="1724906" cy="1602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24906" cy="1602500"/>
              </a:xfrm>
              <a:custGeom>
                <a:avLst/>
                <a:gdLst/>
                <a:ahLst/>
                <a:cxnLst/>
                <a:rect r="r" b="b" t="t" l="l"/>
                <a:pathLst>
                  <a:path h="1602500" w="1724906">
                    <a:moveTo>
                      <a:pt x="14185" y="0"/>
                    </a:moveTo>
                    <a:lnTo>
                      <a:pt x="1710721" y="0"/>
                    </a:lnTo>
                    <a:cubicBezTo>
                      <a:pt x="1714483" y="0"/>
                      <a:pt x="1718091" y="1495"/>
                      <a:pt x="1720751" y="4155"/>
                    </a:cubicBezTo>
                    <a:cubicBezTo>
                      <a:pt x="1723411" y="6815"/>
                      <a:pt x="1724906" y="10423"/>
                      <a:pt x="1724906" y="14185"/>
                    </a:cubicBezTo>
                    <a:lnTo>
                      <a:pt x="1724906" y="1588315"/>
                    </a:lnTo>
                    <a:cubicBezTo>
                      <a:pt x="1724906" y="1592077"/>
                      <a:pt x="1723411" y="1595685"/>
                      <a:pt x="1720751" y="1598345"/>
                    </a:cubicBezTo>
                    <a:cubicBezTo>
                      <a:pt x="1718091" y="1601005"/>
                      <a:pt x="1714483" y="1602500"/>
                      <a:pt x="1710721" y="1602500"/>
                    </a:cubicBezTo>
                    <a:lnTo>
                      <a:pt x="14185" y="1602500"/>
                    </a:lnTo>
                    <a:cubicBezTo>
                      <a:pt x="10423" y="1602500"/>
                      <a:pt x="6815" y="1601005"/>
                      <a:pt x="4155" y="1598345"/>
                    </a:cubicBezTo>
                    <a:cubicBezTo>
                      <a:pt x="1495" y="1595685"/>
                      <a:pt x="0" y="1592077"/>
                      <a:pt x="0" y="1588315"/>
                    </a:cubicBezTo>
                    <a:lnTo>
                      <a:pt x="0" y="14185"/>
                    </a:lnTo>
                    <a:cubicBezTo>
                      <a:pt x="0" y="10423"/>
                      <a:pt x="1495" y="6815"/>
                      <a:pt x="4155" y="4155"/>
                    </a:cubicBezTo>
                    <a:cubicBezTo>
                      <a:pt x="6815" y="1495"/>
                      <a:pt x="10423" y="0"/>
                      <a:pt x="141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724906" cy="1640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73920" y="679676"/>
              <a:ext cx="558449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-215" u="sng">
                  <a:solidFill>
                    <a:srgbClr val="160E0C"/>
                  </a:solidFill>
                  <a:latin typeface="Space Mono Bold"/>
                </a:rPr>
                <a:t>Variáveis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22336" y="2065217"/>
              <a:ext cx="7087664" cy="435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Váriáveis são </a:t>
              </a:r>
              <a:r>
                <a:rPr lang="en-US" sz="3600" spc="-215">
                  <a:solidFill>
                    <a:srgbClr val="4477B2"/>
                  </a:solidFill>
                  <a:latin typeface="Space Mono Bold"/>
                </a:rPr>
                <a:t>armazenamentos </a:t>
              </a: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de informações. Elas </a:t>
              </a:r>
              <a:r>
                <a:rPr lang="en-US" sz="3600" spc="-215">
                  <a:solidFill>
                    <a:srgbClr val="4477B2"/>
                  </a:solidFill>
                  <a:latin typeface="Space Mono Bold"/>
                </a:rPr>
                <a:t>guardam </a:t>
              </a: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algo para ser usado em algum código que vem em sequência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2152450">
            <a:off x="14576891" y="4550817"/>
            <a:ext cx="1603277" cy="2480893"/>
          </a:xfrm>
          <a:custGeom>
            <a:avLst/>
            <a:gdLst/>
            <a:ahLst/>
            <a:cxnLst/>
            <a:rect r="r" b="b" t="t" l="l"/>
            <a:pathLst>
              <a:path h="2480893" w="1603277">
                <a:moveTo>
                  <a:pt x="0" y="0"/>
                </a:moveTo>
                <a:lnTo>
                  <a:pt x="1603277" y="0"/>
                </a:lnTo>
                <a:lnTo>
                  <a:pt x="1603277" y="2480893"/>
                </a:lnTo>
                <a:lnTo>
                  <a:pt x="0" y="248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0862" y="427980"/>
            <a:ext cx="14423540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7013" spc="-722">
                <a:solidFill>
                  <a:srgbClr val="F2EFEB"/>
                </a:solidFill>
                <a:latin typeface="Bugaki Italics"/>
              </a:rPr>
              <a:t>REVISÃO DE PROGRAMAÇÃO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025069" y="2392084"/>
            <a:ext cx="4964505" cy="4242140"/>
            <a:chOff x="0" y="0"/>
            <a:chExt cx="6619340" cy="565618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481576" y="0"/>
              <a:ext cx="5656187" cy="565618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7AC16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52400" y="114300"/>
                <a:ext cx="508000" cy="546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1757407"/>
              <a:ext cx="6619340" cy="1832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3036" spc="-182">
                  <a:solidFill>
                    <a:srgbClr val="F2EFEB"/>
                  </a:solidFill>
                  <a:latin typeface="Space Mono Bold"/>
                </a:rPr>
                <a:t>VARIAVEL1 = 14</a:t>
              </a:r>
            </a:p>
            <a:p>
              <a:pPr algn="ctr">
                <a:lnSpc>
                  <a:spcPts val="3643"/>
                </a:lnSpc>
              </a:pPr>
              <a:r>
                <a:rPr lang="en-US" sz="3036" spc="-182">
                  <a:solidFill>
                    <a:srgbClr val="F2EFEB"/>
                  </a:solidFill>
                  <a:latin typeface="Space Mono Bold"/>
                </a:rPr>
                <a:t>VARIAVEL2 = “OLÁ”</a:t>
              </a:r>
            </a:p>
            <a:p>
              <a:pPr algn="ctr">
                <a:lnSpc>
                  <a:spcPts val="3643"/>
                </a:lnSpc>
              </a:pPr>
              <a:r>
                <a:rPr lang="en-US" sz="3036" spc="-182">
                  <a:solidFill>
                    <a:srgbClr val="F2EFEB"/>
                  </a:solidFill>
                  <a:latin typeface="Space Mono Bold"/>
                </a:rPr>
                <a:t>VARIAVEL3 = TRUE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025069" y="6643749"/>
            <a:ext cx="5071151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</a:pPr>
            <a:r>
              <a:rPr lang="en-US" sz="2649" spc="-158">
                <a:solidFill>
                  <a:srgbClr val="000000"/>
                </a:solidFill>
                <a:latin typeface="DM Sans Bold"/>
              </a:rPr>
              <a:t>1 - Não podem iniciar com números</a:t>
            </a:r>
          </a:p>
          <a:p>
            <a:pPr algn="l">
              <a:lnSpc>
                <a:spcPts val="3179"/>
              </a:lnSpc>
            </a:pPr>
            <a:r>
              <a:rPr lang="en-US" sz="2649" spc="-158">
                <a:solidFill>
                  <a:srgbClr val="000000"/>
                </a:solidFill>
                <a:latin typeface="DM Sans Bold"/>
                <a:ea typeface="DM Sans Bold"/>
              </a:rPr>
              <a:t>2 - Não podem ter caractéres especiais (ex:  ´, @,#...)</a:t>
            </a:r>
          </a:p>
          <a:p>
            <a:pPr algn="l">
              <a:lnSpc>
                <a:spcPts val="3179"/>
              </a:lnSpc>
            </a:pPr>
            <a:r>
              <a:rPr lang="en-US" sz="2649" spc="-158">
                <a:solidFill>
                  <a:srgbClr val="000000"/>
                </a:solidFill>
                <a:latin typeface="DM Sans Bold"/>
              </a:rPr>
              <a:t>3 - Não podem ter espaços</a:t>
            </a:r>
          </a:p>
          <a:p>
            <a:pPr algn="l" marL="0" indent="0" lvl="0">
              <a:lnSpc>
                <a:spcPts val="3179"/>
              </a:lnSpc>
              <a:spcBef>
                <a:spcPct val="0"/>
              </a:spcBef>
            </a:pPr>
            <a:r>
              <a:rPr lang="en-US" sz="2649" spc="-158">
                <a:solidFill>
                  <a:srgbClr val="000000"/>
                </a:solidFill>
                <a:latin typeface="DM Sans Bold"/>
              </a:rPr>
              <a:t>4 - Possuem tipos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9D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3001" y="9258300"/>
            <a:ext cx="2375722" cy="898730"/>
            <a:chOff x="0" y="0"/>
            <a:chExt cx="812800" cy="307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481"/>
            </a:xfrm>
            <a:custGeom>
              <a:avLst/>
              <a:gdLst/>
              <a:ahLst/>
              <a:cxnLst/>
              <a:rect r="r" b="b" t="t" l="l"/>
              <a:pathLst>
                <a:path h="307481" w="812800">
                  <a:moveTo>
                    <a:pt x="609600" y="0"/>
                  </a:moveTo>
                  <a:cubicBezTo>
                    <a:pt x="721824" y="0"/>
                    <a:pt x="812800" y="68832"/>
                    <a:pt x="812800" y="153740"/>
                  </a:cubicBezTo>
                  <a:cubicBezTo>
                    <a:pt x="812800" y="238649"/>
                    <a:pt x="721824" y="307481"/>
                    <a:pt x="609600" y="307481"/>
                  </a:cubicBezTo>
                  <a:lnTo>
                    <a:pt x="203200" y="307481"/>
                  </a:lnTo>
                  <a:cubicBezTo>
                    <a:pt x="90976" y="307481"/>
                    <a:pt x="0" y="238649"/>
                    <a:pt x="0" y="153740"/>
                  </a:cubicBezTo>
                  <a:cubicBezTo>
                    <a:pt x="0" y="6883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34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980" y="9125948"/>
            <a:ext cx="2761763" cy="1163435"/>
          </a:xfrm>
          <a:custGeom>
            <a:avLst/>
            <a:gdLst/>
            <a:ahLst/>
            <a:cxnLst/>
            <a:rect r="r" b="b" t="t" l="l"/>
            <a:pathLst>
              <a:path h="1163435" w="2761763">
                <a:moveTo>
                  <a:pt x="0" y="0"/>
                </a:moveTo>
                <a:lnTo>
                  <a:pt x="2761763" y="0"/>
                </a:lnTo>
                <a:lnTo>
                  <a:pt x="2761763" y="1163435"/>
                </a:lnTo>
                <a:lnTo>
                  <a:pt x="0" y="1163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11" t="-123567" r="-70535" b="-42789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86559" y="2749018"/>
            <a:ext cx="6549252" cy="6627417"/>
            <a:chOff x="0" y="0"/>
            <a:chExt cx="8732337" cy="883655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732337" cy="8836555"/>
              <a:chOff x="0" y="0"/>
              <a:chExt cx="1724906" cy="174549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24906" cy="1745492"/>
              </a:xfrm>
              <a:custGeom>
                <a:avLst/>
                <a:gdLst/>
                <a:ahLst/>
                <a:cxnLst/>
                <a:rect r="r" b="b" t="t" l="l"/>
                <a:pathLst>
                  <a:path h="1745492" w="1724906">
                    <a:moveTo>
                      <a:pt x="14185" y="0"/>
                    </a:moveTo>
                    <a:lnTo>
                      <a:pt x="1710721" y="0"/>
                    </a:lnTo>
                    <a:cubicBezTo>
                      <a:pt x="1714483" y="0"/>
                      <a:pt x="1718091" y="1495"/>
                      <a:pt x="1720751" y="4155"/>
                    </a:cubicBezTo>
                    <a:cubicBezTo>
                      <a:pt x="1723411" y="6815"/>
                      <a:pt x="1724906" y="10423"/>
                      <a:pt x="1724906" y="14185"/>
                    </a:cubicBezTo>
                    <a:lnTo>
                      <a:pt x="1724906" y="1731307"/>
                    </a:lnTo>
                    <a:cubicBezTo>
                      <a:pt x="1724906" y="1735069"/>
                      <a:pt x="1723411" y="1738677"/>
                      <a:pt x="1720751" y="1741338"/>
                    </a:cubicBezTo>
                    <a:cubicBezTo>
                      <a:pt x="1718091" y="1743998"/>
                      <a:pt x="1714483" y="1745492"/>
                      <a:pt x="1710721" y="1745492"/>
                    </a:cubicBezTo>
                    <a:lnTo>
                      <a:pt x="14185" y="1745492"/>
                    </a:lnTo>
                    <a:cubicBezTo>
                      <a:pt x="10423" y="1745492"/>
                      <a:pt x="6815" y="1743998"/>
                      <a:pt x="4155" y="1741338"/>
                    </a:cubicBezTo>
                    <a:cubicBezTo>
                      <a:pt x="1495" y="1738677"/>
                      <a:pt x="0" y="1735069"/>
                      <a:pt x="0" y="1731307"/>
                    </a:cubicBezTo>
                    <a:lnTo>
                      <a:pt x="0" y="14185"/>
                    </a:lnTo>
                    <a:cubicBezTo>
                      <a:pt x="0" y="10423"/>
                      <a:pt x="1495" y="6815"/>
                      <a:pt x="4155" y="4155"/>
                    </a:cubicBezTo>
                    <a:cubicBezTo>
                      <a:pt x="6815" y="1495"/>
                      <a:pt x="10423" y="0"/>
                      <a:pt x="141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724906" cy="17835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73920" y="679676"/>
              <a:ext cx="558449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-215" u="sng">
                  <a:solidFill>
                    <a:srgbClr val="160E0C"/>
                  </a:solidFill>
                  <a:latin typeface="Space Mono Bold"/>
                </a:rPr>
                <a:t>Entrada e Saída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22336" y="2065217"/>
              <a:ext cx="7087664" cy="5076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Também chamado de </a:t>
              </a:r>
              <a:r>
                <a:rPr lang="en-US" sz="3600" spc="-215">
                  <a:solidFill>
                    <a:srgbClr val="C03027"/>
                  </a:solidFill>
                  <a:latin typeface="Space Mono Bold"/>
                </a:rPr>
                <a:t>input </a:t>
              </a: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e </a:t>
              </a:r>
              <a:r>
                <a:rPr lang="en-US" sz="3600" spc="-215">
                  <a:solidFill>
                    <a:srgbClr val="4477B2"/>
                  </a:solidFill>
                  <a:latin typeface="Space Mono Bold"/>
                </a:rPr>
                <a:t>output</a:t>
              </a: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, é a forma que dados são </a:t>
              </a:r>
              <a:r>
                <a:rPr lang="en-US" sz="3600" spc="-215">
                  <a:solidFill>
                    <a:srgbClr val="C03027"/>
                  </a:solidFill>
                  <a:latin typeface="Space Mono Bold"/>
                </a:rPr>
                <a:t>inseridos </a:t>
              </a: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em um programa e como suas </a:t>
              </a:r>
              <a:r>
                <a:rPr lang="en-US" sz="3600" spc="-215">
                  <a:solidFill>
                    <a:srgbClr val="4477B2"/>
                  </a:solidFill>
                  <a:latin typeface="Space Mono Bold"/>
                </a:rPr>
                <a:t>saídas </a:t>
              </a: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são visisualizadas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40862" y="427980"/>
            <a:ext cx="14423540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7013" spc="-722">
                <a:solidFill>
                  <a:srgbClr val="F2EFEB"/>
                </a:solidFill>
                <a:latin typeface="Bugaki Italics"/>
              </a:rPr>
              <a:t>REVISÃO DE PROGRAMAÇÃO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330120" y="2770376"/>
            <a:ext cx="4964505" cy="4746249"/>
            <a:chOff x="0" y="0"/>
            <a:chExt cx="6619340" cy="632833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29400" y="0"/>
              <a:ext cx="6360541" cy="6328331"/>
              <a:chOff x="0" y="0"/>
              <a:chExt cx="816937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69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6937">
                    <a:moveTo>
                      <a:pt x="816937" y="0"/>
                    </a:moveTo>
                    <a:lnTo>
                      <a:pt x="816937" y="812800"/>
                    </a:lnTo>
                    <a:lnTo>
                      <a:pt x="408468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816937" y="0"/>
                    </a:lnTo>
                    <a:close/>
                  </a:path>
                </a:pathLst>
              </a:custGeom>
              <a:solidFill>
                <a:srgbClr val="F7AC1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816937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84840"/>
              <a:ext cx="6619340" cy="610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3036" spc="-182">
                  <a:solidFill>
                    <a:srgbClr val="F2EFEB"/>
                  </a:solidFill>
                  <a:latin typeface="Space Mono Bold"/>
                </a:rPr>
                <a:t>ENTRADA (INPUT)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370469"/>
              <a:ext cx="6619340" cy="610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3036" spc="-182">
                  <a:solidFill>
                    <a:srgbClr val="F2EFEB"/>
                  </a:solidFill>
                  <a:latin typeface="Space Mono Bold"/>
                </a:rPr>
                <a:t>SAÍDA (0UTPUT)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53591" y="1304111"/>
              <a:ext cx="5712158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sz="2599" spc="-155" strike="noStrike" u="none">
                  <a:solidFill>
                    <a:srgbClr val="C03027"/>
                  </a:solidFill>
                  <a:latin typeface="Space Mono Bold"/>
                </a:rPr>
                <a:t>VARIAVEL =</a:t>
              </a:r>
              <a:r>
                <a:rPr lang="en-US" sz="2599" spc="-155" strike="noStrike" u="none">
                  <a:solidFill>
                    <a:srgbClr val="160E0C"/>
                  </a:solidFill>
                  <a:latin typeface="Space Mono Bold"/>
                </a:rPr>
                <a:t> </a:t>
              </a:r>
              <a:r>
                <a:rPr lang="en-US" sz="2599" spc="-155" strike="noStrike" u="none">
                  <a:solidFill>
                    <a:srgbClr val="C03027"/>
                  </a:solidFill>
                  <a:latin typeface="Space Mono Bold"/>
                </a:rPr>
                <a:t>int(input())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53591" y="2080115"/>
              <a:ext cx="5712158" cy="104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sz="2599" spc="-155">
                  <a:solidFill>
                    <a:srgbClr val="C03027"/>
                  </a:solidFill>
                  <a:latin typeface="Space Mono Bold"/>
                </a:rPr>
                <a:t>print(“O usuário inseriu“, VARIAVEL)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53591" y="4235283"/>
              <a:ext cx="5712158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sz="2599" spc="-155">
                  <a:solidFill>
                    <a:srgbClr val="4477B2"/>
                  </a:solidFill>
                  <a:latin typeface="Space Mono Bold"/>
                </a:rPr>
                <a:t>O usuário inseriu 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870545" y="7516624"/>
            <a:ext cx="5993857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9"/>
              </a:lnSpc>
            </a:pPr>
            <a:r>
              <a:rPr lang="en-US" sz="2549" spc="-152">
                <a:solidFill>
                  <a:srgbClr val="000000"/>
                </a:solidFill>
                <a:latin typeface="DM Sans Bold"/>
              </a:rPr>
              <a:t>1 - int(input())  espera que o usuário insira obrigatoriamente um inteiro em VARIAVEL</a:t>
            </a:r>
          </a:p>
          <a:p>
            <a:pPr algn="l">
              <a:lnSpc>
                <a:spcPts val="3059"/>
              </a:lnSpc>
            </a:pPr>
            <a:r>
              <a:rPr lang="en-US" sz="2549" spc="-152">
                <a:solidFill>
                  <a:srgbClr val="000000"/>
                </a:solidFill>
                <a:latin typeface="DM Sans Bold"/>
              </a:rPr>
              <a:t>2 - O programa fica bloqueado enquanto a entrada não for inserida</a:t>
            </a:r>
          </a:p>
          <a:p>
            <a:pPr algn="l" marL="0" indent="0" lvl="0">
              <a:lnSpc>
                <a:spcPts val="3059"/>
              </a:lnSpc>
              <a:spcBef>
                <a:spcPct val="0"/>
              </a:spcBef>
            </a:pPr>
            <a:r>
              <a:rPr lang="en-US" sz="2549" spc="-152">
                <a:solidFill>
                  <a:srgbClr val="000000"/>
                </a:solidFill>
                <a:latin typeface="DM Sans Bold"/>
              </a:rPr>
              <a:t>3 - print() é a função de impressão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2152450">
            <a:off x="15219531" y="6073721"/>
            <a:ext cx="1603277" cy="2480893"/>
          </a:xfrm>
          <a:custGeom>
            <a:avLst/>
            <a:gdLst/>
            <a:ahLst/>
            <a:cxnLst/>
            <a:rect r="r" b="b" t="t" l="l"/>
            <a:pathLst>
              <a:path h="2480893" w="1603277">
                <a:moveTo>
                  <a:pt x="0" y="0"/>
                </a:moveTo>
                <a:lnTo>
                  <a:pt x="1603278" y="0"/>
                </a:lnTo>
                <a:lnTo>
                  <a:pt x="1603278" y="2480893"/>
                </a:lnTo>
                <a:lnTo>
                  <a:pt x="0" y="248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9D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3001" y="9258300"/>
            <a:ext cx="2375722" cy="898730"/>
            <a:chOff x="0" y="0"/>
            <a:chExt cx="812800" cy="307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481"/>
            </a:xfrm>
            <a:custGeom>
              <a:avLst/>
              <a:gdLst/>
              <a:ahLst/>
              <a:cxnLst/>
              <a:rect r="r" b="b" t="t" l="l"/>
              <a:pathLst>
                <a:path h="307481" w="812800">
                  <a:moveTo>
                    <a:pt x="609600" y="0"/>
                  </a:moveTo>
                  <a:cubicBezTo>
                    <a:pt x="721824" y="0"/>
                    <a:pt x="812800" y="68832"/>
                    <a:pt x="812800" y="153740"/>
                  </a:cubicBezTo>
                  <a:cubicBezTo>
                    <a:pt x="812800" y="238649"/>
                    <a:pt x="721824" y="307481"/>
                    <a:pt x="609600" y="307481"/>
                  </a:cubicBezTo>
                  <a:lnTo>
                    <a:pt x="203200" y="307481"/>
                  </a:lnTo>
                  <a:cubicBezTo>
                    <a:pt x="90976" y="307481"/>
                    <a:pt x="0" y="238649"/>
                    <a:pt x="0" y="153740"/>
                  </a:cubicBezTo>
                  <a:cubicBezTo>
                    <a:pt x="0" y="6883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34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980" y="9125948"/>
            <a:ext cx="2761763" cy="1163435"/>
          </a:xfrm>
          <a:custGeom>
            <a:avLst/>
            <a:gdLst/>
            <a:ahLst/>
            <a:cxnLst/>
            <a:rect r="r" b="b" t="t" l="l"/>
            <a:pathLst>
              <a:path h="1163435" w="2761763">
                <a:moveTo>
                  <a:pt x="0" y="0"/>
                </a:moveTo>
                <a:lnTo>
                  <a:pt x="2761763" y="0"/>
                </a:lnTo>
                <a:lnTo>
                  <a:pt x="2761763" y="1163435"/>
                </a:lnTo>
                <a:lnTo>
                  <a:pt x="0" y="1163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11" t="-123567" r="-70535" b="-42789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86559" y="2749018"/>
            <a:ext cx="6549252" cy="7170342"/>
            <a:chOff x="0" y="0"/>
            <a:chExt cx="8732337" cy="956045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732337" cy="9560455"/>
              <a:chOff x="0" y="0"/>
              <a:chExt cx="1724906" cy="188848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24906" cy="1888485"/>
              </a:xfrm>
              <a:custGeom>
                <a:avLst/>
                <a:gdLst/>
                <a:ahLst/>
                <a:cxnLst/>
                <a:rect r="r" b="b" t="t" l="l"/>
                <a:pathLst>
                  <a:path h="1888485" w="1724906">
                    <a:moveTo>
                      <a:pt x="14185" y="0"/>
                    </a:moveTo>
                    <a:lnTo>
                      <a:pt x="1710721" y="0"/>
                    </a:lnTo>
                    <a:cubicBezTo>
                      <a:pt x="1714483" y="0"/>
                      <a:pt x="1718091" y="1495"/>
                      <a:pt x="1720751" y="4155"/>
                    </a:cubicBezTo>
                    <a:cubicBezTo>
                      <a:pt x="1723411" y="6815"/>
                      <a:pt x="1724906" y="10423"/>
                      <a:pt x="1724906" y="14185"/>
                    </a:cubicBezTo>
                    <a:lnTo>
                      <a:pt x="1724906" y="1874300"/>
                    </a:lnTo>
                    <a:cubicBezTo>
                      <a:pt x="1724906" y="1878062"/>
                      <a:pt x="1723411" y="1881670"/>
                      <a:pt x="1720751" y="1884330"/>
                    </a:cubicBezTo>
                    <a:cubicBezTo>
                      <a:pt x="1718091" y="1886991"/>
                      <a:pt x="1714483" y="1888485"/>
                      <a:pt x="1710721" y="1888485"/>
                    </a:cubicBezTo>
                    <a:lnTo>
                      <a:pt x="14185" y="1888485"/>
                    </a:lnTo>
                    <a:cubicBezTo>
                      <a:pt x="10423" y="1888485"/>
                      <a:pt x="6815" y="1886991"/>
                      <a:pt x="4155" y="1884330"/>
                    </a:cubicBezTo>
                    <a:cubicBezTo>
                      <a:pt x="1495" y="1881670"/>
                      <a:pt x="0" y="1878062"/>
                      <a:pt x="0" y="1874300"/>
                    </a:cubicBezTo>
                    <a:lnTo>
                      <a:pt x="0" y="14185"/>
                    </a:lnTo>
                    <a:cubicBezTo>
                      <a:pt x="0" y="10423"/>
                      <a:pt x="1495" y="6815"/>
                      <a:pt x="4155" y="4155"/>
                    </a:cubicBezTo>
                    <a:cubicBezTo>
                      <a:pt x="6815" y="1495"/>
                      <a:pt x="10423" y="0"/>
                      <a:pt x="141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724906" cy="19265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73920" y="679676"/>
              <a:ext cx="558449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-215" u="sng">
                  <a:solidFill>
                    <a:srgbClr val="160E0C"/>
                  </a:solidFill>
                  <a:latin typeface="Space Mono Bold"/>
                </a:rPr>
                <a:t>Laços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22336" y="2065217"/>
              <a:ext cx="7087664" cy="580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Garantem </a:t>
              </a:r>
              <a:r>
                <a:rPr lang="en-US" sz="3600" spc="-215">
                  <a:solidFill>
                    <a:srgbClr val="C03027"/>
                  </a:solidFill>
                  <a:latin typeface="Space Mono Bold"/>
                </a:rPr>
                <a:t>repetição </a:t>
              </a: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de um código até uma </a:t>
              </a:r>
              <a:r>
                <a:rPr lang="en-US" sz="3600" spc="-215">
                  <a:solidFill>
                    <a:srgbClr val="C03027"/>
                  </a:solidFill>
                  <a:latin typeface="Space Mono Bold"/>
                </a:rPr>
                <a:t>condição </a:t>
              </a: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ser satisfeita, um exemplo prático seria, “</a:t>
              </a:r>
              <a:r>
                <a:rPr lang="en-US" sz="3600" spc="-215">
                  <a:solidFill>
                    <a:srgbClr val="C03027"/>
                  </a:solidFill>
                  <a:latin typeface="Space Mono Bold"/>
                </a:rPr>
                <a:t>enquanto </a:t>
              </a: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não acaba a aula, preste atenção”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40862" y="427980"/>
            <a:ext cx="14423540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7013" spc="-722">
                <a:solidFill>
                  <a:srgbClr val="F2EFEB"/>
                </a:solidFill>
                <a:latin typeface="Bugaki Italics"/>
              </a:rPr>
              <a:t>REVISÃO DE PROGRAMAÇÃO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330120" y="2814002"/>
            <a:ext cx="4964505" cy="4746249"/>
            <a:chOff x="0" y="0"/>
            <a:chExt cx="6619340" cy="632833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29400" y="0"/>
              <a:ext cx="6360541" cy="6328331"/>
              <a:chOff x="0" y="0"/>
              <a:chExt cx="816937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69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6937">
                    <a:moveTo>
                      <a:pt x="816937" y="0"/>
                    </a:moveTo>
                    <a:lnTo>
                      <a:pt x="816937" y="812800"/>
                    </a:lnTo>
                    <a:lnTo>
                      <a:pt x="408468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816937" y="0"/>
                    </a:lnTo>
                    <a:close/>
                  </a:path>
                </a:pathLst>
              </a:custGeom>
              <a:solidFill>
                <a:srgbClr val="F7AC1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816937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84840"/>
              <a:ext cx="6619340" cy="610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3036" spc="-182">
                  <a:solidFill>
                    <a:srgbClr val="F2EFEB"/>
                  </a:solidFill>
                  <a:latin typeface="Space Mono Bold"/>
                </a:rPr>
                <a:t>FOR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553352"/>
              <a:ext cx="6619340" cy="610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3036" spc="-182">
                  <a:solidFill>
                    <a:srgbClr val="F2EFEB"/>
                  </a:solidFill>
                  <a:latin typeface="Space Mono Bold"/>
                </a:rPr>
                <a:t>WHILE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53591" y="1304111"/>
              <a:ext cx="5712158" cy="104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sz="2599" spc="-155">
                  <a:solidFill>
                    <a:srgbClr val="C03027"/>
                  </a:solidFill>
                  <a:latin typeface="Space Mono Bold"/>
                </a:rPr>
                <a:t>for</a:t>
              </a:r>
              <a:r>
                <a:rPr lang="en-US" sz="2599" spc="-155" strike="noStrike" u="none">
                  <a:solidFill>
                    <a:srgbClr val="C03027"/>
                  </a:solidFill>
                  <a:latin typeface="Space Mono Bold"/>
                </a:rPr>
                <a:t> i in range(0,2): </a:t>
              </a:r>
            </a:p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sz="2599" spc="-155" strike="noStrike" u="none">
                  <a:solidFill>
                    <a:srgbClr val="C03027"/>
                  </a:solidFill>
                  <a:latin typeface="Space Mono Bold"/>
                </a:rPr>
                <a:t>   print(i * 2)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53591" y="3362725"/>
              <a:ext cx="5712158" cy="208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 spc="-155">
                  <a:solidFill>
                    <a:srgbClr val="4477B2"/>
                  </a:solidFill>
                  <a:latin typeface="Space Mono Bold"/>
                </a:rPr>
                <a:t>while(i != 1)</a:t>
              </a:r>
            </a:p>
            <a:p>
              <a:pPr algn="l">
                <a:lnSpc>
                  <a:spcPts val="3119"/>
                </a:lnSpc>
              </a:pPr>
              <a:r>
                <a:rPr lang="en-US" sz="2599" spc="-155">
                  <a:solidFill>
                    <a:srgbClr val="4477B2"/>
                  </a:solidFill>
                  <a:latin typeface="Space Mono Bold"/>
                </a:rPr>
                <a:t>   i = 0   </a:t>
              </a:r>
            </a:p>
            <a:p>
              <a:pPr algn="l">
                <a:lnSpc>
                  <a:spcPts val="3119"/>
                </a:lnSpc>
              </a:pPr>
              <a:r>
                <a:rPr lang="en-US" sz="2599" spc="-155">
                  <a:solidFill>
                    <a:srgbClr val="4477B2"/>
                  </a:solidFill>
                  <a:latin typeface="Space Mono Bold"/>
                </a:rPr>
                <a:t>   print(i)</a:t>
              </a:r>
            </a:p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sz="2599" spc="-155">
                  <a:solidFill>
                    <a:srgbClr val="4477B2"/>
                  </a:solidFill>
                  <a:latin typeface="Space Mono Bold"/>
                </a:rPr>
                <a:t>   i += 1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2152450">
            <a:off x="15202777" y="6601987"/>
            <a:ext cx="1603277" cy="2480893"/>
          </a:xfrm>
          <a:custGeom>
            <a:avLst/>
            <a:gdLst/>
            <a:ahLst/>
            <a:cxnLst/>
            <a:rect r="r" b="b" t="t" l="l"/>
            <a:pathLst>
              <a:path h="2480893" w="1603277">
                <a:moveTo>
                  <a:pt x="0" y="0"/>
                </a:moveTo>
                <a:lnTo>
                  <a:pt x="1603277" y="0"/>
                </a:lnTo>
                <a:lnTo>
                  <a:pt x="1603277" y="2480893"/>
                </a:lnTo>
                <a:lnTo>
                  <a:pt x="0" y="248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075747" y="8335373"/>
            <a:ext cx="547325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9"/>
              </a:lnSpc>
              <a:spcBef>
                <a:spcPct val="0"/>
              </a:spcBef>
            </a:pPr>
            <a:r>
              <a:rPr lang="en-US" sz="2649" spc="-158">
                <a:solidFill>
                  <a:srgbClr val="000000"/>
                </a:solidFill>
                <a:latin typeface="DM Sans Bold"/>
              </a:rPr>
              <a:t>O que será imprimido nos dois casos e quatas vezes o laço é repetido?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9D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3001" y="9258300"/>
            <a:ext cx="2375722" cy="898730"/>
            <a:chOff x="0" y="0"/>
            <a:chExt cx="812800" cy="307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481"/>
            </a:xfrm>
            <a:custGeom>
              <a:avLst/>
              <a:gdLst/>
              <a:ahLst/>
              <a:cxnLst/>
              <a:rect r="r" b="b" t="t" l="l"/>
              <a:pathLst>
                <a:path h="307481" w="812800">
                  <a:moveTo>
                    <a:pt x="609600" y="0"/>
                  </a:moveTo>
                  <a:cubicBezTo>
                    <a:pt x="721824" y="0"/>
                    <a:pt x="812800" y="68832"/>
                    <a:pt x="812800" y="153740"/>
                  </a:cubicBezTo>
                  <a:cubicBezTo>
                    <a:pt x="812800" y="238649"/>
                    <a:pt x="721824" y="307481"/>
                    <a:pt x="609600" y="307481"/>
                  </a:cubicBezTo>
                  <a:lnTo>
                    <a:pt x="203200" y="307481"/>
                  </a:lnTo>
                  <a:cubicBezTo>
                    <a:pt x="90976" y="307481"/>
                    <a:pt x="0" y="238649"/>
                    <a:pt x="0" y="153740"/>
                  </a:cubicBezTo>
                  <a:cubicBezTo>
                    <a:pt x="0" y="6883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34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980" y="9125948"/>
            <a:ext cx="2761763" cy="1163435"/>
          </a:xfrm>
          <a:custGeom>
            <a:avLst/>
            <a:gdLst/>
            <a:ahLst/>
            <a:cxnLst/>
            <a:rect r="r" b="b" t="t" l="l"/>
            <a:pathLst>
              <a:path h="1163435" w="2761763">
                <a:moveTo>
                  <a:pt x="0" y="0"/>
                </a:moveTo>
                <a:lnTo>
                  <a:pt x="2761763" y="0"/>
                </a:lnTo>
                <a:lnTo>
                  <a:pt x="2761763" y="1163435"/>
                </a:lnTo>
                <a:lnTo>
                  <a:pt x="0" y="1163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11" t="-123567" r="-70535" b="-42789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86559" y="2749018"/>
            <a:ext cx="6549252" cy="7170342"/>
            <a:chOff x="0" y="0"/>
            <a:chExt cx="8732337" cy="956045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732337" cy="9560455"/>
              <a:chOff x="0" y="0"/>
              <a:chExt cx="1724906" cy="188848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24906" cy="1888485"/>
              </a:xfrm>
              <a:custGeom>
                <a:avLst/>
                <a:gdLst/>
                <a:ahLst/>
                <a:cxnLst/>
                <a:rect r="r" b="b" t="t" l="l"/>
                <a:pathLst>
                  <a:path h="1888485" w="1724906">
                    <a:moveTo>
                      <a:pt x="14185" y="0"/>
                    </a:moveTo>
                    <a:lnTo>
                      <a:pt x="1710721" y="0"/>
                    </a:lnTo>
                    <a:cubicBezTo>
                      <a:pt x="1714483" y="0"/>
                      <a:pt x="1718091" y="1495"/>
                      <a:pt x="1720751" y="4155"/>
                    </a:cubicBezTo>
                    <a:cubicBezTo>
                      <a:pt x="1723411" y="6815"/>
                      <a:pt x="1724906" y="10423"/>
                      <a:pt x="1724906" y="14185"/>
                    </a:cubicBezTo>
                    <a:lnTo>
                      <a:pt x="1724906" y="1874300"/>
                    </a:lnTo>
                    <a:cubicBezTo>
                      <a:pt x="1724906" y="1878062"/>
                      <a:pt x="1723411" y="1881670"/>
                      <a:pt x="1720751" y="1884330"/>
                    </a:cubicBezTo>
                    <a:cubicBezTo>
                      <a:pt x="1718091" y="1886991"/>
                      <a:pt x="1714483" y="1888485"/>
                      <a:pt x="1710721" y="1888485"/>
                    </a:cubicBezTo>
                    <a:lnTo>
                      <a:pt x="14185" y="1888485"/>
                    </a:lnTo>
                    <a:cubicBezTo>
                      <a:pt x="10423" y="1888485"/>
                      <a:pt x="6815" y="1886991"/>
                      <a:pt x="4155" y="1884330"/>
                    </a:cubicBezTo>
                    <a:cubicBezTo>
                      <a:pt x="1495" y="1881670"/>
                      <a:pt x="0" y="1878062"/>
                      <a:pt x="0" y="1874300"/>
                    </a:cubicBezTo>
                    <a:lnTo>
                      <a:pt x="0" y="14185"/>
                    </a:lnTo>
                    <a:cubicBezTo>
                      <a:pt x="0" y="10423"/>
                      <a:pt x="1495" y="6815"/>
                      <a:pt x="4155" y="4155"/>
                    </a:cubicBezTo>
                    <a:cubicBezTo>
                      <a:pt x="6815" y="1495"/>
                      <a:pt x="10423" y="0"/>
                      <a:pt x="141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724906" cy="19265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73920" y="679676"/>
              <a:ext cx="558449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-215" u="sng">
                  <a:solidFill>
                    <a:srgbClr val="160E0C"/>
                  </a:solidFill>
                  <a:latin typeface="Space Mono Bold"/>
                </a:rPr>
                <a:t>Condicionais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22336" y="2065217"/>
              <a:ext cx="7087664" cy="580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Fazem com que o código seja executado mediante uma condição, um exemplo prático seria “</a:t>
              </a:r>
              <a:r>
                <a:rPr lang="en-US" sz="3600" spc="-215">
                  <a:solidFill>
                    <a:srgbClr val="C03027"/>
                  </a:solidFill>
                  <a:latin typeface="Space Mono Bold"/>
                </a:rPr>
                <a:t>se</a:t>
              </a: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 for chover hoje, então leve guarda-chuva, </a:t>
              </a:r>
              <a:r>
                <a:rPr lang="en-US" sz="3600" spc="-215">
                  <a:solidFill>
                    <a:srgbClr val="4477B2"/>
                  </a:solidFill>
                  <a:latin typeface="Space Mono Bold"/>
                </a:rPr>
                <a:t>se não</a:t>
              </a:r>
              <a:r>
                <a:rPr lang="en-US" sz="3600" spc="-215">
                  <a:solidFill>
                    <a:srgbClr val="160E0C"/>
                  </a:solidFill>
                  <a:latin typeface="Space Mono Bold"/>
                </a:rPr>
                <a:t>, deixe em casa”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40862" y="427980"/>
            <a:ext cx="14423540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7013" spc="-722">
                <a:solidFill>
                  <a:srgbClr val="F2EFEB"/>
                </a:solidFill>
                <a:latin typeface="Bugaki Italics"/>
              </a:rPr>
              <a:t>REVISÃO DE PROGRAMAÇÃO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330120" y="2770376"/>
            <a:ext cx="4964505" cy="4746249"/>
            <a:chOff x="0" y="0"/>
            <a:chExt cx="6619340" cy="632833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29400" y="0"/>
              <a:ext cx="6360541" cy="6328331"/>
              <a:chOff x="0" y="0"/>
              <a:chExt cx="816937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69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6937">
                    <a:moveTo>
                      <a:pt x="816937" y="0"/>
                    </a:moveTo>
                    <a:lnTo>
                      <a:pt x="816937" y="812800"/>
                    </a:lnTo>
                    <a:lnTo>
                      <a:pt x="408468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816937" y="0"/>
                    </a:lnTo>
                    <a:close/>
                  </a:path>
                </a:pathLst>
              </a:custGeom>
              <a:solidFill>
                <a:srgbClr val="F7AC1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816937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84840"/>
              <a:ext cx="6619340" cy="610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3036" spc="-182">
                  <a:solidFill>
                    <a:srgbClr val="F2EFEB"/>
                  </a:solidFill>
                  <a:latin typeface="Space Mono Bold"/>
                </a:rPr>
                <a:t>SE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915302"/>
              <a:ext cx="6619340" cy="610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3036" spc="-182">
                  <a:solidFill>
                    <a:srgbClr val="F2EFEB"/>
                  </a:solidFill>
                  <a:latin typeface="Space Mono Bold"/>
                </a:rPr>
                <a:t>SE NÃO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53591" y="1304111"/>
              <a:ext cx="5712158" cy="1562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 spc="-155">
                  <a:solidFill>
                    <a:srgbClr val="C03027"/>
                  </a:solidFill>
                  <a:latin typeface="Space Mono Bold"/>
                </a:rPr>
                <a:t>if (chover == True):</a:t>
              </a:r>
            </a:p>
            <a:p>
              <a:pPr algn="l">
                <a:lnSpc>
                  <a:spcPts val="3119"/>
                </a:lnSpc>
              </a:pPr>
              <a:r>
                <a:rPr lang="en-US" sz="2599" spc="-155">
                  <a:solidFill>
                    <a:srgbClr val="C03027"/>
                  </a:solidFill>
                  <a:latin typeface="Space Mono Bold"/>
                </a:rPr>
                <a:t>   guarda_chuva = True</a:t>
              </a:r>
            </a:p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53591" y="3932516"/>
              <a:ext cx="5712158" cy="104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 spc="-155">
                  <a:solidFill>
                    <a:srgbClr val="4477B2"/>
                  </a:solidFill>
                  <a:latin typeface="Space Mono Bold"/>
                </a:rPr>
                <a:t>else:</a:t>
              </a:r>
            </a:p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sz="2599" spc="-155">
                  <a:solidFill>
                    <a:srgbClr val="4477B2"/>
                  </a:solidFill>
                  <a:latin typeface="Space Mono Bold"/>
                </a:rPr>
                <a:t>   guarda_chuva = False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2152450">
            <a:off x="15219531" y="6073721"/>
            <a:ext cx="1603277" cy="2480893"/>
          </a:xfrm>
          <a:custGeom>
            <a:avLst/>
            <a:gdLst/>
            <a:ahLst/>
            <a:cxnLst/>
            <a:rect r="r" b="b" t="t" l="l"/>
            <a:pathLst>
              <a:path h="2480893" w="1603277">
                <a:moveTo>
                  <a:pt x="0" y="0"/>
                </a:moveTo>
                <a:lnTo>
                  <a:pt x="1603278" y="0"/>
                </a:lnTo>
                <a:lnTo>
                  <a:pt x="1603278" y="2480893"/>
                </a:lnTo>
                <a:lnTo>
                  <a:pt x="0" y="248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933336" y="7516624"/>
            <a:ext cx="6361224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9"/>
              </a:lnSpc>
            </a:pPr>
            <a:r>
              <a:rPr lang="en-US" sz="2549" spc="-152">
                <a:solidFill>
                  <a:srgbClr val="000000"/>
                </a:solidFill>
                <a:latin typeface="DM Sans Bold"/>
              </a:rPr>
              <a:t>1 - Podem ser aninhados (repetidos) um dentro do outro para criar condições bem especificas </a:t>
            </a:r>
          </a:p>
          <a:p>
            <a:pPr algn="l">
              <a:lnSpc>
                <a:spcPts val="3059"/>
              </a:lnSpc>
            </a:pPr>
            <a:r>
              <a:rPr lang="en-US" sz="2549" spc="-152">
                <a:solidFill>
                  <a:srgbClr val="000000"/>
                </a:solidFill>
                <a:latin typeface="DM Sans Bold"/>
              </a:rPr>
              <a:t>2 - Podem existir mais de uma condição dentro de um if </a:t>
            </a:r>
          </a:p>
          <a:p>
            <a:pPr algn="l" marL="0" indent="0" lvl="0">
              <a:lnSpc>
                <a:spcPts val="3059"/>
              </a:lnSpc>
              <a:spcBef>
                <a:spcPct val="0"/>
              </a:spcBef>
            </a:pPr>
            <a:r>
              <a:rPr lang="en-US" sz="2549" spc="-152">
                <a:solidFill>
                  <a:srgbClr val="000000"/>
                </a:solidFill>
                <a:latin typeface="DM Sans Bold"/>
              </a:rPr>
              <a:t>3 - Nem todo if precisa de um else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9D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500" y="2471993"/>
            <a:ext cx="8448050" cy="13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7013" spc="-722">
                <a:solidFill>
                  <a:srgbClr val="F2EFEB"/>
                </a:solidFill>
                <a:latin typeface="Bugaki Italics"/>
              </a:rPr>
              <a:t>INTRODUÇÃO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448050" y="2101254"/>
            <a:ext cx="8553450" cy="6084492"/>
            <a:chOff x="0" y="0"/>
            <a:chExt cx="2252760" cy="1602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2761" cy="1602500"/>
            </a:xfrm>
            <a:custGeom>
              <a:avLst/>
              <a:gdLst/>
              <a:ahLst/>
              <a:cxnLst/>
              <a:rect r="r" b="b" t="t" l="l"/>
              <a:pathLst>
                <a:path h="1602500" w="2252761">
                  <a:moveTo>
                    <a:pt x="23533" y="0"/>
                  </a:moveTo>
                  <a:lnTo>
                    <a:pt x="2229227" y="0"/>
                  </a:lnTo>
                  <a:cubicBezTo>
                    <a:pt x="2235469" y="0"/>
                    <a:pt x="2241454" y="2479"/>
                    <a:pt x="2245868" y="6893"/>
                  </a:cubicBezTo>
                  <a:cubicBezTo>
                    <a:pt x="2250281" y="11306"/>
                    <a:pt x="2252761" y="17292"/>
                    <a:pt x="2252761" y="23533"/>
                  </a:cubicBezTo>
                  <a:lnTo>
                    <a:pt x="2252761" y="1578967"/>
                  </a:lnTo>
                  <a:cubicBezTo>
                    <a:pt x="2252761" y="1585208"/>
                    <a:pt x="2250281" y="1591194"/>
                    <a:pt x="2245868" y="1595607"/>
                  </a:cubicBezTo>
                  <a:cubicBezTo>
                    <a:pt x="2241454" y="1600020"/>
                    <a:pt x="2235469" y="1602500"/>
                    <a:pt x="2229227" y="1602500"/>
                  </a:cubicBezTo>
                  <a:lnTo>
                    <a:pt x="23533" y="1602500"/>
                  </a:lnTo>
                  <a:cubicBezTo>
                    <a:pt x="17292" y="1602500"/>
                    <a:pt x="11306" y="1600020"/>
                    <a:pt x="6893" y="1595607"/>
                  </a:cubicBezTo>
                  <a:cubicBezTo>
                    <a:pt x="2479" y="1591194"/>
                    <a:pt x="0" y="1585208"/>
                    <a:pt x="0" y="1578967"/>
                  </a:cubicBezTo>
                  <a:lnTo>
                    <a:pt x="0" y="23533"/>
                  </a:lnTo>
                  <a:cubicBezTo>
                    <a:pt x="0" y="17292"/>
                    <a:pt x="2479" y="11306"/>
                    <a:pt x="6893" y="6893"/>
                  </a:cubicBezTo>
                  <a:cubicBezTo>
                    <a:pt x="11306" y="2479"/>
                    <a:pt x="17292" y="0"/>
                    <a:pt x="23533" y="0"/>
                  </a:cubicBezTo>
                  <a:close/>
                </a:path>
              </a:pathLst>
            </a:custGeom>
            <a:solidFill>
              <a:srgbClr val="F2EFEB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2760" cy="1640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44000" y="3581400"/>
            <a:ext cx="7180151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1"/>
              </a:lnSpc>
              <a:spcBef>
                <a:spcPct val="0"/>
              </a:spcBef>
            </a:pPr>
            <a:r>
              <a:rPr lang="en-US" sz="3493" spc="-209">
                <a:solidFill>
                  <a:srgbClr val="160E0C"/>
                </a:solidFill>
                <a:latin typeface="Space Mono Bold"/>
              </a:rPr>
              <a:t>App Inventor é um serviço gratuito baseado em nuvem que permite criar seus próprios aplicativos móveis usando uma linguagem de programação baseada em blocos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70388" y="4021555"/>
            <a:ext cx="6088274" cy="3545802"/>
            <a:chOff x="0" y="0"/>
            <a:chExt cx="1395608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5608" cy="812800"/>
            </a:xfrm>
            <a:custGeom>
              <a:avLst/>
              <a:gdLst/>
              <a:ahLst/>
              <a:cxnLst/>
              <a:rect r="r" b="b" t="t" l="l"/>
              <a:pathLst>
                <a:path h="812800" w="1395608">
                  <a:moveTo>
                    <a:pt x="697804" y="0"/>
                  </a:moveTo>
                  <a:cubicBezTo>
                    <a:pt x="312417" y="0"/>
                    <a:pt x="0" y="181951"/>
                    <a:pt x="0" y="406400"/>
                  </a:cubicBezTo>
                  <a:cubicBezTo>
                    <a:pt x="0" y="630849"/>
                    <a:pt x="312417" y="812800"/>
                    <a:pt x="697804" y="812800"/>
                  </a:cubicBezTo>
                  <a:cubicBezTo>
                    <a:pt x="1083190" y="812800"/>
                    <a:pt x="1395608" y="630849"/>
                    <a:pt x="1395608" y="406400"/>
                  </a:cubicBezTo>
                  <a:cubicBezTo>
                    <a:pt x="1395608" y="181951"/>
                    <a:pt x="1083190" y="0"/>
                    <a:pt x="697804" y="0"/>
                  </a:cubicBezTo>
                  <a:close/>
                </a:path>
              </a:pathLst>
            </a:custGeom>
            <a:solidFill>
              <a:srgbClr val="650EE4"/>
            </a:solidFill>
            <a:ln w="66675" cap="sq">
              <a:solidFill>
                <a:srgbClr val="160E0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0838" y="38100"/>
              <a:ext cx="1133931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85763" y="5217029"/>
            <a:ext cx="6257525" cy="115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3827" spc="-229">
                <a:solidFill>
                  <a:srgbClr val="F2EFEB"/>
                </a:solidFill>
                <a:latin typeface="Space Mono Bold"/>
              </a:rPr>
              <a:t>O QUE É MIT APP INVENTOR?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8760230"/>
            <a:ext cx="3624249" cy="1526770"/>
          </a:xfrm>
          <a:custGeom>
            <a:avLst/>
            <a:gdLst/>
            <a:ahLst/>
            <a:cxnLst/>
            <a:rect r="r" b="b" t="t" l="l"/>
            <a:pathLst>
              <a:path h="1526770" w="3624249">
                <a:moveTo>
                  <a:pt x="0" y="0"/>
                </a:moveTo>
                <a:lnTo>
                  <a:pt x="3624249" y="0"/>
                </a:lnTo>
                <a:lnTo>
                  <a:pt x="3624249" y="1526770"/>
                </a:lnTo>
                <a:lnTo>
                  <a:pt x="0" y="1526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17659" y="99829"/>
            <a:ext cx="9270341" cy="10087342"/>
            <a:chOff x="0" y="0"/>
            <a:chExt cx="12360454" cy="134497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837992" y="1953226"/>
              <a:ext cx="3965960" cy="3554747"/>
            </a:xfrm>
            <a:custGeom>
              <a:avLst/>
              <a:gdLst/>
              <a:ahLst/>
              <a:cxnLst/>
              <a:rect r="r" b="b" t="t" l="l"/>
              <a:pathLst>
                <a:path h="3554747" w="3965960">
                  <a:moveTo>
                    <a:pt x="0" y="0"/>
                  </a:moveTo>
                  <a:lnTo>
                    <a:pt x="3965960" y="0"/>
                  </a:lnTo>
                  <a:lnTo>
                    <a:pt x="3965960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58057" y="6660820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1"/>
                  </a:lnTo>
                  <a:lnTo>
                    <a:pt x="0" y="3902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813685" y="2889164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819440" y="10327218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1"/>
                  </a:lnTo>
                  <a:lnTo>
                    <a:pt x="0" y="312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735091" y="4726797"/>
              <a:ext cx="1168375" cy="660663"/>
            </a:xfrm>
            <a:custGeom>
              <a:avLst/>
              <a:gdLst/>
              <a:ahLst/>
              <a:cxnLst/>
              <a:rect r="r" b="b" t="t" l="l"/>
              <a:pathLst>
                <a:path h="660663" w="1168375">
                  <a:moveTo>
                    <a:pt x="0" y="0"/>
                  </a:moveTo>
                  <a:lnTo>
                    <a:pt x="1168374" y="0"/>
                  </a:lnTo>
                  <a:lnTo>
                    <a:pt x="1168374" y="660663"/>
                  </a:lnTo>
                  <a:lnTo>
                    <a:pt x="0" y="660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340434" y="9482899"/>
              <a:ext cx="596664" cy="488102"/>
            </a:xfrm>
            <a:custGeom>
              <a:avLst/>
              <a:gdLst/>
              <a:ahLst/>
              <a:cxnLst/>
              <a:rect r="r" b="b" t="t" l="l"/>
              <a:pathLst>
                <a:path h="488102" w="596664">
                  <a:moveTo>
                    <a:pt x="0" y="0"/>
                  </a:moveTo>
                  <a:lnTo>
                    <a:pt x="596664" y="0"/>
                  </a:lnTo>
                  <a:lnTo>
                    <a:pt x="596664" y="488102"/>
                  </a:lnTo>
                  <a:lnTo>
                    <a:pt x="0" y="488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816434" y="6443911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9453828" cy="10287000"/>
            <a:chOff x="0" y="0"/>
            <a:chExt cx="12605104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676132" y="6646357"/>
            <a:ext cx="2826220" cy="3211613"/>
            <a:chOff x="0" y="0"/>
            <a:chExt cx="3768293" cy="42821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768293" cy="4282151"/>
            </a:xfrm>
            <a:custGeom>
              <a:avLst/>
              <a:gdLst/>
              <a:ahLst/>
              <a:cxnLst/>
              <a:rect r="r" b="b" t="t" l="l"/>
              <a:pathLst>
                <a:path h="4282151" w="3768293">
                  <a:moveTo>
                    <a:pt x="0" y="0"/>
                  </a:moveTo>
                  <a:lnTo>
                    <a:pt x="3768293" y="0"/>
                  </a:lnTo>
                  <a:lnTo>
                    <a:pt x="3768293" y="4282151"/>
                  </a:lnTo>
                  <a:lnTo>
                    <a:pt x="0" y="4282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157473" y="1998236"/>
              <a:ext cx="3453348" cy="2141076"/>
            </a:xfrm>
            <a:custGeom>
              <a:avLst/>
              <a:gdLst/>
              <a:ahLst/>
              <a:cxnLst/>
              <a:rect r="r" b="b" t="t" l="l"/>
              <a:pathLst>
                <a:path h="2141076" w="3453348">
                  <a:moveTo>
                    <a:pt x="3453347" y="0"/>
                  </a:moveTo>
                  <a:lnTo>
                    <a:pt x="0" y="0"/>
                  </a:lnTo>
                  <a:lnTo>
                    <a:pt x="0" y="2141075"/>
                  </a:lnTo>
                  <a:lnTo>
                    <a:pt x="3453347" y="2141075"/>
                  </a:lnTo>
                  <a:lnTo>
                    <a:pt x="3453347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-1479596" y="6723959"/>
            <a:ext cx="20413257" cy="3563041"/>
          </a:xfrm>
          <a:custGeom>
            <a:avLst/>
            <a:gdLst/>
            <a:ahLst/>
            <a:cxnLst/>
            <a:rect r="r" b="b" t="t" l="l"/>
            <a:pathLst>
              <a:path h="3563041" w="20413257">
                <a:moveTo>
                  <a:pt x="0" y="0"/>
                </a:moveTo>
                <a:lnTo>
                  <a:pt x="20413258" y="0"/>
                </a:lnTo>
                <a:lnTo>
                  <a:pt x="20413258" y="3563041"/>
                </a:lnTo>
                <a:lnTo>
                  <a:pt x="0" y="35630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-5400000">
            <a:off x="7413707" y="694961"/>
            <a:ext cx="7103785" cy="8264437"/>
          </a:xfrm>
          <a:custGeom>
            <a:avLst/>
            <a:gdLst/>
            <a:ahLst/>
            <a:cxnLst/>
            <a:rect r="r" b="b" t="t" l="l"/>
            <a:pathLst>
              <a:path h="8264437" w="7103785">
                <a:moveTo>
                  <a:pt x="7103785" y="8264436"/>
                </a:moveTo>
                <a:lnTo>
                  <a:pt x="0" y="8264436"/>
                </a:lnTo>
                <a:lnTo>
                  <a:pt x="0" y="0"/>
                </a:lnTo>
                <a:lnTo>
                  <a:pt x="7103785" y="0"/>
                </a:lnTo>
                <a:lnTo>
                  <a:pt x="7103785" y="82644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8805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128010">
            <a:off x="6863996" y="285736"/>
            <a:ext cx="7621678" cy="8417515"/>
          </a:xfrm>
          <a:custGeom>
            <a:avLst/>
            <a:gdLst/>
            <a:ahLst/>
            <a:cxnLst/>
            <a:rect r="r" b="b" t="t" l="l"/>
            <a:pathLst>
              <a:path h="8417515" w="7621678">
                <a:moveTo>
                  <a:pt x="0" y="0"/>
                </a:moveTo>
                <a:lnTo>
                  <a:pt x="7621677" y="0"/>
                </a:lnTo>
                <a:lnTo>
                  <a:pt x="7621677" y="8417516"/>
                </a:lnTo>
                <a:lnTo>
                  <a:pt x="0" y="84175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6894957">
            <a:off x="14091849" y="2761828"/>
            <a:ext cx="1369484" cy="998479"/>
          </a:xfrm>
          <a:custGeom>
            <a:avLst/>
            <a:gdLst/>
            <a:ahLst/>
            <a:cxnLst/>
            <a:rect r="r" b="b" t="t" l="l"/>
            <a:pathLst>
              <a:path h="998479" w="1369484">
                <a:moveTo>
                  <a:pt x="1369485" y="0"/>
                </a:moveTo>
                <a:lnTo>
                  <a:pt x="0" y="0"/>
                </a:lnTo>
                <a:lnTo>
                  <a:pt x="0" y="998479"/>
                </a:lnTo>
                <a:lnTo>
                  <a:pt x="1369485" y="998479"/>
                </a:lnTo>
                <a:lnTo>
                  <a:pt x="1369485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2374395">
            <a:off x="10808074" y="4084743"/>
            <a:ext cx="5733909" cy="4314767"/>
          </a:xfrm>
          <a:custGeom>
            <a:avLst/>
            <a:gdLst/>
            <a:ahLst/>
            <a:cxnLst/>
            <a:rect r="r" b="b" t="t" l="l"/>
            <a:pathLst>
              <a:path h="4314767" w="5733909">
                <a:moveTo>
                  <a:pt x="5733910" y="0"/>
                </a:moveTo>
                <a:lnTo>
                  <a:pt x="0" y="0"/>
                </a:lnTo>
                <a:lnTo>
                  <a:pt x="0" y="4314766"/>
                </a:lnTo>
                <a:lnTo>
                  <a:pt x="5733910" y="4314766"/>
                </a:lnTo>
                <a:lnTo>
                  <a:pt x="573391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2219949">
            <a:off x="7143303" y="323606"/>
            <a:ext cx="1278441" cy="606678"/>
          </a:xfrm>
          <a:custGeom>
            <a:avLst/>
            <a:gdLst/>
            <a:ahLst/>
            <a:cxnLst/>
            <a:rect r="r" b="b" t="t" l="l"/>
            <a:pathLst>
              <a:path h="606678" w="1278441">
                <a:moveTo>
                  <a:pt x="0" y="0"/>
                </a:moveTo>
                <a:lnTo>
                  <a:pt x="1278441" y="0"/>
                </a:lnTo>
                <a:lnTo>
                  <a:pt x="1278441" y="606678"/>
                </a:lnTo>
                <a:lnTo>
                  <a:pt x="0" y="60667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388127" y="5143500"/>
            <a:ext cx="3294433" cy="240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5"/>
              </a:lnSpc>
              <a:spcBef>
                <a:spcPct val="0"/>
              </a:spcBef>
            </a:pPr>
            <a:r>
              <a:rPr lang="en-US" sz="3963">
                <a:solidFill>
                  <a:srgbClr val="2F1C0E"/>
                </a:solidFill>
                <a:latin typeface="Dosis Semi-Bold"/>
              </a:rPr>
              <a:t>Olá, me chamo Mita, irei te acompanhar nessa jornada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1143462">
            <a:off x="511243" y="5009444"/>
            <a:ext cx="903165" cy="942582"/>
          </a:xfrm>
          <a:custGeom>
            <a:avLst/>
            <a:gdLst/>
            <a:ahLst/>
            <a:cxnLst/>
            <a:rect r="r" b="b" t="t" l="l"/>
            <a:pathLst>
              <a:path h="942582" w="903165">
                <a:moveTo>
                  <a:pt x="903165" y="0"/>
                </a:moveTo>
                <a:lnTo>
                  <a:pt x="0" y="0"/>
                </a:lnTo>
                <a:lnTo>
                  <a:pt x="0" y="942582"/>
                </a:lnTo>
                <a:lnTo>
                  <a:pt x="903165" y="942582"/>
                </a:lnTo>
                <a:lnTo>
                  <a:pt x="903165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4838000">
            <a:off x="995684" y="6191974"/>
            <a:ext cx="750275" cy="897068"/>
          </a:xfrm>
          <a:custGeom>
            <a:avLst/>
            <a:gdLst/>
            <a:ahLst/>
            <a:cxnLst/>
            <a:rect r="r" b="b" t="t" l="l"/>
            <a:pathLst>
              <a:path h="897068" w="750275">
                <a:moveTo>
                  <a:pt x="0" y="0"/>
                </a:moveTo>
                <a:lnTo>
                  <a:pt x="750275" y="0"/>
                </a:lnTo>
                <a:lnTo>
                  <a:pt x="750275" y="897068"/>
                </a:lnTo>
                <a:lnTo>
                  <a:pt x="0" y="89706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5400000">
            <a:off x="6478158" y="6640508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7"/>
                </a:lnTo>
                <a:lnTo>
                  <a:pt x="0" y="71044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5007415" y="326162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6"/>
                </a:lnTo>
                <a:lnTo>
                  <a:pt x="0" y="71044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1415842">
            <a:off x="2847417" y="1942398"/>
            <a:ext cx="1025176" cy="1069918"/>
          </a:xfrm>
          <a:custGeom>
            <a:avLst/>
            <a:gdLst/>
            <a:ahLst/>
            <a:cxnLst/>
            <a:rect r="r" b="b" t="t" l="l"/>
            <a:pathLst>
              <a:path h="1069918" w="1025176">
                <a:moveTo>
                  <a:pt x="0" y="0"/>
                </a:moveTo>
                <a:lnTo>
                  <a:pt x="1025176" y="0"/>
                </a:lnTo>
                <a:lnTo>
                  <a:pt x="1025176" y="1069918"/>
                </a:lnTo>
                <a:lnTo>
                  <a:pt x="0" y="106991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750125">
            <a:off x="3730262" y="3062783"/>
            <a:ext cx="627234" cy="457310"/>
          </a:xfrm>
          <a:custGeom>
            <a:avLst/>
            <a:gdLst/>
            <a:ahLst/>
            <a:cxnLst/>
            <a:rect r="r" b="b" t="t" l="l"/>
            <a:pathLst>
              <a:path h="457310" w="627234">
                <a:moveTo>
                  <a:pt x="627234" y="0"/>
                </a:moveTo>
                <a:lnTo>
                  <a:pt x="0" y="0"/>
                </a:lnTo>
                <a:lnTo>
                  <a:pt x="0" y="457310"/>
                </a:lnTo>
                <a:lnTo>
                  <a:pt x="627234" y="457310"/>
                </a:lnTo>
                <a:lnTo>
                  <a:pt x="62723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6287993" y="326162"/>
            <a:ext cx="710447" cy="710447"/>
          </a:xfrm>
          <a:custGeom>
            <a:avLst/>
            <a:gdLst/>
            <a:ahLst/>
            <a:cxnLst/>
            <a:rect r="r" b="b" t="t" l="l"/>
            <a:pathLst>
              <a:path h="710447" w="710447">
                <a:moveTo>
                  <a:pt x="0" y="0"/>
                </a:moveTo>
                <a:lnTo>
                  <a:pt x="710447" y="0"/>
                </a:lnTo>
                <a:lnTo>
                  <a:pt x="710447" y="710446"/>
                </a:lnTo>
                <a:lnTo>
                  <a:pt x="0" y="71044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223273">
            <a:off x="16191634" y="3621111"/>
            <a:ext cx="903165" cy="942582"/>
          </a:xfrm>
          <a:custGeom>
            <a:avLst/>
            <a:gdLst/>
            <a:ahLst/>
            <a:cxnLst/>
            <a:rect r="r" b="b" t="t" l="l"/>
            <a:pathLst>
              <a:path h="942582" w="903165">
                <a:moveTo>
                  <a:pt x="0" y="0"/>
                </a:moveTo>
                <a:lnTo>
                  <a:pt x="903165" y="0"/>
                </a:lnTo>
                <a:lnTo>
                  <a:pt x="903165" y="942582"/>
                </a:lnTo>
                <a:lnTo>
                  <a:pt x="0" y="94258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1143462">
            <a:off x="12642729" y="447781"/>
            <a:ext cx="903165" cy="942582"/>
          </a:xfrm>
          <a:custGeom>
            <a:avLst/>
            <a:gdLst/>
            <a:ahLst/>
            <a:cxnLst/>
            <a:rect r="r" b="b" t="t" l="l"/>
            <a:pathLst>
              <a:path h="942582" w="903165">
                <a:moveTo>
                  <a:pt x="903165" y="0"/>
                </a:moveTo>
                <a:lnTo>
                  <a:pt x="0" y="0"/>
                </a:lnTo>
                <a:lnTo>
                  <a:pt x="0" y="942582"/>
                </a:lnTo>
                <a:lnTo>
                  <a:pt x="903165" y="942582"/>
                </a:lnTo>
                <a:lnTo>
                  <a:pt x="903165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6843310">
            <a:off x="10143293" y="7623965"/>
            <a:ext cx="1701087" cy="1218597"/>
          </a:xfrm>
          <a:custGeom>
            <a:avLst/>
            <a:gdLst/>
            <a:ahLst/>
            <a:cxnLst/>
            <a:rect r="r" b="b" t="t" l="l"/>
            <a:pathLst>
              <a:path h="1218597" w="1701087">
                <a:moveTo>
                  <a:pt x="0" y="0"/>
                </a:moveTo>
                <a:lnTo>
                  <a:pt x="1701086" y="0"/>
                </a:lnTo>
                <a:lnTo>
                  <a:pt x="1701086" y="1218597"/>
                </a:lnTo>
                <a:lnTo>
                  <a:pt x="0" y="121859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0" y="-8200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152" y="0"/>
            <a:ext cx="9453828" cy="10287000"/>
            <a:chOff x="0" y="0"/>
            <a:chExt cx="126051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4869" y="3771656"/>
              <a:ext cx="4991072" cy="3902111"/>
            </a:xfrm>
            <a:custGeom>
              <a:avLst/>
              <a:gdLst/>
              <a:ahLst/>
              <a:cxnLst/>
              <a:rect r="r" b="b" t="t" l="l"/>
              <a:pathLst>
                <a:path h="3902111" w="4991072">
                  <a:moveTo>
                    <a:pt x="0" y="0"/>
                  </a:moveTo>
                  <a:lnTo>
                    <a:pt x="4991072" y="0"/>
                  </a:lnTo>
                  <a:lnTo>
                    <a:pt x="4991072" y="3902110"/>
                  </a:lnTo>
                  <a:lnTo>
                    <a:pt x="0" y="390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710497" y="0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716252" y="7438053"/>
              <a:ext cx="3993987" cy="3122572"/>
            </a:xfrm>
            <a:custGeom>
              <a:avLst/>
              <a:gdLst/>
              <a:ahLst/>
              <a:cxnLst/>
              <a:rect r="r" b="b" t="t" l="l"/>
              <a:pathLst>
                <a:path h="3122572" w="3993987">
                  <a:moveTo>
                    <a:pt x="0" y="0"/>
                  </a:moveTo>
                  <a:lnTo>
                    <a:pt x="3993987" y="0"/>
                  </a:lnTo>
                  <a:lnTo>
                    <a:pt x="3993987" y="3122572"/>
                  </a:lnTo>
                  <a:lnTo>
                    <a:pt x="0" y="312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713246" y="3554747"/>
              <a:ext cx="4546769" cy="3554747"/>
            </a:xfrm>
            <a:custGeom>
              <a:avLst/>
              <a:gdLst/>
              <a:ahLst/>
              <a:cxnLst/>
              <a:rect r="r" b="b" t="t" l="l"/>
              <a:pathLst>
                <a:path h="3554747" w="4546769">
                  <a:moveTo>
                    <a:pt x="0" y="0"/>
                  </a:moveTo>
                  <a:lnTo>
                    <a:pt x="4546769" y="0"/>
                  </a:lnTo>
                  <a:lnTo>
                    <a:pt x="4546769" y="3554747"/>
                  </a:lnTo>
                  <a:lnTo>
                    <a:pt x="0" y="35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723165">
              <a:off x="4834492" y="2150103"/>
              <a:ext cx="324058" cy="688563"/>
            </a:xfrm>
            <a:custGeom>
              <a:avLst/>
              <a:gdLst/>
              <a:ahLst/>
              <a:cxnLst/>
              <a:rect r="r" b="b" t="t" l="l"/>
              <a:pathLst>
                <a:path h="688563" w="324058">
                  <a:moveTo>
                    <a:pt x="0" y="0"/>
                  </a:moveTo>
                  <a:lnTo>
                    <a:pt x="324058" y="0"/>
                  </a:lnTo>
                  <a:lnTo>
                    <a:pt x="32405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7996626">
              <a:off x="7145247" y="3360527"/>
              <a:ext cx="538388" cy="688563"/>
            </a:xfrm>
            <a:custGeom>
              <a:avLst/>
              <a:gdLst/>
              <a:ahLst/>
              <a:cxnLst/>
              <a:rect r="r" b="b" t="t" l="l"/>
              <a:pathLst>
                <a:path h="688563" w="538388">
                  <a:moveTo>
                    <a:pt x="0" y="0"/>
                  </a:moveTo>
                  <a:lnTo>
                    <a:pt x="538388" y="0"/>
                  </a:lnTo>
                  <a:lnTo>
                    <a:pt x="538388" y="688563"/>
                  </a:lnTo>
                  <a:lnTo>
                    <a:pt x="0" y="688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9674073">
              <a:off x="6228784" y="2617121"/>
              <a:ext cx="492864" cy="278692"/>
            </a:xfrm>
            <a:custGeom>
              <a:avLst/>
              <a:gdLst/>
              <a:ahLst/>
              <a:cxnLst/>
              <a:rect r="r" b="b" t="t" l="l"/>
              <a:pathLst>
                <a:path h="278692" w="492864">
                  <a:moveTo>
                    <a:pt x="0" y="0"/>
                  </a:moveTo>
                  <a:lnTo>
                    <a:pt x="492864" y="0"/>
                  </a:lnTo>
                  <a:lnTo>
                    <a:pt x="492864" y="278693"/>
                  </a:lnTo>
                  <a:lnTo>
                    <a:pt x="0" y="27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864973" y="2739889"/>
              <a:ext cx="361896" cy="420809"/>
            </a:xfrm>
            <a:custGeom>
              <a:avLst/>
              <a:gdLst/>
              <a:ahLst/>
              <a:cxnLst/>
              <a:rect r="r" b="b" t="t" l="l"/>
              <a:pathLst>
                <a:path h="420809" w="361896">
                  <a:moveTo>
                    <a:pt x="0" y="0"/>
                  </a:moveTo>
                  <a:lnTo>
                    <a:pt x="361895" y="0"/>
                  </a:lnTo>
                  <a:lnTo>
                    <a:pt x="361895" y="420809"/>
                  </a:lnTo>
                  <a:lnTo>
                    <a:pt x="0" y="4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34172" y="0"/>
            <a:ext cx="9453828" cy="10287000"/>
            <a:chOff x="0" y="0"/>
            <a:chExt cx="12605104" cy="13716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913957" y="1991886"/>
              <a:ext cx="4044458" cy="3625106"/>
            </a:xfrm>
            <a:custGeom>
              <a:avLst/>
              <a:gdLst/>
              <a:ahLst/>
              <a:cxnLst/>
              <a:rect r="r" b="b" t="t" l="l"/>
              <a:pathLst>
                <a:path h="3625106" w="4044458">
                  <a:moveTo>
                    <a:pt x="0" y="0"/>
                  </a:moveTo>
                  <a:lnTo>
                    <a:pt x="4044458" y="0"/>
                  </a:lnTo>
                  <a:lnTo>
                    <a:pt x="4044458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644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180978" y="6792657"/>
              <a:ext cx="5089860" cy="3979345"/>
            </a:xfrm>
            <a:custGeom>
              <a:avLst/>
              <a:gdLst/>
              <a:ahLst/>
              <a:cxnLst/>
              <a:rect r="r" b="b" t="t" l="l"/>
              <a:pathLst>
                <a:path h="3979345" w="5089860">
                  <a:moveTo>
                    <a:pt x="0" y="0"/>
                  </a:moveTo>
                  <a:lnTo>
                    <a:pt x="5089860" y="0"/>
                  </a:lnTo>
                  <a:lnTo>
                    <a:pt x="5089860" y="3979345"/>
                  </a:lnTo>
                  <a:lnTo>
                    <a:pt x="0" y="397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968341" y="2946349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914831" y="10531623"/>
              <a:ext cx="4073040" cy="3184377"/>
            </a:xfrm>
            <a:custGeom>
              <a:avLst/>
              <a:gdLst/>
              <a:ahLst/>
              <a:cxnLst/>
              <a:rect r="r" b="b" t="t" l="l"/>
              <a:pathLst>
                <a:path h="3184377" w="4073040">
                  <a:moveTo>
                    <a:pt x="0" y="0"/>
                  </a:moveTo>
                  <a:lnTo>
                    <a:pt x="4073040" y="0"/>
                  </a:lnTo>
                  <a:lnTo>
                    <a:pt x="4073040" y="3184377"/>
                  </a:lnTo>
                  <a:lnTo>
                    <a:pt x="0" y="318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3239414">
              <a:off x="9927777" y="4820354"/>
              <a:ext cx="1191500" cy="673739"/>
            </a:xfrm>
            <a:custGeom>
              <a:avLst/>
              <a:gdLst/>
              <a:ahLst/>
              <a:cxnLst/>
              <a:rect r="r" b="b" t="t" l="l"/>
              <a:pathLst>
                <a:path h="673739" w="1191500">
                  <a:moveTo>
                    <a:pt x="0" y="0"/>
                  </a:moveTo>
                  <a:lnTo>
                    <a:pt x="1191500" y="0"/>
                  </a:lnTo>
                  <a:lnTo>
                    <a:pt x="1191500" y="673739"/>
                  </a:lnTo>
                  <a:lnTo>
                    <a:pt x="0" y="673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8588237">
              <a:off x="5446137" y="9670593"/>
              <a:ext cx="608473" cy="497763"/>
            </a:xfrm>
            <a:custGeom>
              <a:avLst/>
              <a:gdLst/>
              <a:ahLst/>
              <a:cxnLst/>
              <a:rect r="r" b="b" t="t" l="l"/>
              <a:pathLst>
                <a:path h="497763" w="608473">
                  <a:moveTo>
                    <a:pt x="0" y="0"/>
                  </a:moveTo>
                  <a:lnTo>
                    <a:pt x="608474" y="0"/>
                  </a:lnTo>
                  <a:lnTo>
                    <a:pt x="608474" y="497763"/>
                  </a:lnTo>
                  <a:lnTo>
                    <a:pt x="0" y="49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141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951351" y="6571455"/>
              <a:ext cx="4636763" cy="3625106"/>
            </a:xfrm>
            <a:custGeom>
              <a:avLst/>
              <a:gdLst/>
              <a:ahLst/>
              <a:cxnLst/>
              <a:rect r="r" b="b" t="t" l="l"/>
              <a:pathLst>
                <a:path h="3625106" w="4636763">
                  <a:moveTo>
                    <a:pt x="0" y="0"/>
                  </a:moveTo>
                  <a:lnTo>
                    <a:pt x="4636763" y="0"/>
                  </a:lnTo>
                  <a:lnTo>
                    <a:pt x="4636763" y="3625106"/>
                  </a:lnTo>
                  <a:lnTo>
                    <a:pt x="0" y="362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8588237">
            <a:off x="2152441" y="7036793"/>
            <a:ext cx="772692" cy="632103"/>
          </a:xfrm>
          <a:custGeom>
            <a:avLst/>
            <a:gdLst/>
            <a:ahLst/>
            <a:cxnLst/>
            <a:rect r="r" b="b" t="t" l="l"/>
            <a:pathLst>
              <a:path h="632103" w="772692">
                <a:moveTo>
                  <a:pt x="0" y="0"/>
                </a:moveTo>
                <a:lnTo>
                  <a:pt x="772692" y="0"/>
                </a:lnTo>
                <a:lnTo>
                  <a:pt x="772692" y="632102"/>
                </a:lnTo>
                <a:lnTo>
                  <a:pt x="0" y="632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2141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726923" y="3311030"/>
            <a:ext cx="6864550" cy="6628842"/>
            <a:chOff x="0" y="0"/>
            <a:chExt cx="2109487" cy="20370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09487" cy="2037053"/>
            </a:xfrm>
            <a:custGeom>
              <a:avLst/>
              <a:gdLst/>
              <a:ahLst/>
              <a:cxnLst/>
              <a:rect r="r" b="b" t="t" l="l"/>
              <a:pathLst>
                <a:path h="2037053" w="2109487">
                  <a:moveTo>
                    <a:pt x="1985027" y="2037053"/>
                  </a:moveTo>
                  <a:lnTo>
                    <a:pt x="124460" y="2037053"/>
                  </a:lnTo>
                  <a:cubicBezTo>
                    <a:pt x="55880" y="2037053"/>
                    <a:pt x="0" y="1981173"/>
                    <a:pt x="0" y="19125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85027" y="0"/>
                  </a:lnTo>
                  <a:cubicBezTo>
                    <a:pt x="2053607" y="0"/>
                    <a:pt x="2109487" y="55880"/>
                    <a:pt x="2109487" y="124460"/>
                  </a:cubicBezTo>
                  <a:lnTo>
                    <a:pt x="2109487" y="1912593"/>
                  </a:lnTo>
                  <a:cubicBezTo>
                    <a:pt x="2109487" y="1981173"/>
                    <a:pt x="2053607" y="2037053"/>
                    <a:pt x="1985027" y="2037053"/>
                  </a:cubicBezTo>
                  <a:close/>
                </a:path>
              </a:pathLst>
            </a:custGeom>
            <a:solidFill>
              <a:srgbClr val="FFFCE3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646139" y="352569"/>
            <a:ext cx="4361834" cy="4634106"/>
            <a:chOff x="0" y="0"/>
            <a:chExt cx="5815778" cy="6178808"/>
          </a:xfrm>
        </p:grpSpPr>
        <p:sp>
          <p:nvSpPr>
            <p:cNvPr name="Freeform 32" id="32"/>
            <p:cNvSpPr/>
            <p:nvPr/>
          </p:nvSpPr>
          <p:spPr>
            <a:xfrm flipH="false" flipV="false" rot="-1749156">
              <a:off x="1240873" y="404377"/>
              <a:ext cx="1808576" cy="5564850"/>
            </a:xfrm>
            <a:custGeom>
              <a:avLst/>
              <a:gdLst/>
              <a:ahLst/>
              <a:cxnLst/>
              <a:rect r="r" b="b" t="t" l="l"/>
              <a:pathLst>
                <a:path h="5564850" w="1808576">
                  <a:moveTo>
                    <a:pt x="0" y="0"/>
                  </a:moveTo>
                  <a:lnTo>
                    <a:pt x="1808576" y="0"/>
                  </a:lnTo>
                  <a:lnTo>
                    <a:pt x="1808576" y="5564851"/>
                  </a:lnTo>
                  <a:lnTo>
                    <a:pt x="0" y="5564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true" flipV="false" rot="2184101">
              <a:off x="3121493" y="1617477"/>
              <a:ext cx="1484106" cy="4566479"/>
            </a:xfrm>
            <a:custGeom>
              <a:avLst/>
              <a:gdLst/>
              <a:ahLst/>
              <a:cxnLst/>
              <a:rect r="r" b="b" t="t" l="l"/>
              <a:pathLst>
                <a:path h="4566479" w="1484106">
                  <a:moveTo>
                    <a:pt x="1484105" y="0"/>
                  </a:moveTo>
                  <a:lnTo>
                    <a:pt x="0" y="0"/>
                  </a:lnTo>
                  <a:lnTo>
                    <a:pt x="0" y="4566479"/>
                  </a:lnTo>
                  <a:lnTo>
                    <a:pt x="1484105" y="4566479"/>
                  </a:lnTo>
                  <a:lnTo>
                    <a:pt x="1484105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true" flipV="false" rot="-3023591">
              <a:off x="268670" y="3152647"/>
              <a:ext cx="1216865" cy="1269973"/>
            </a:xfrm>
            <a:custGeom>
              <a:avLst/>
              <a:gdLst/>
              <a:ahLst/>
              <a:cxnLst/>
              <a:rect r="r" b="b" t="t" l="l"/>
              <a:pathLst>
                <a:path h="1269973" w="1216865">
                  <a:moveTo>
                    <a:pt x="1216865" y="0"/>
                  </a:moveTo>
                  <a:lnTo>
                    <a:pt x="0" y="0"/>
                  </a:lnTo>
                  <a:lnTo>
                    <a:pt x="0" y="1269973"/>
                  </a:lnTo>
                  <a:lnTo>
                    <a:pt x="1216865" y="1269973"/>
                  </a:lnTo>
                  <a:lnTo>
                    <a:pt x="1216865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3662181">
              <a:off x="1898576" y="748993"/>
              <a:ext cx="2412973" cy="1188937"/>
            </a:xfrm>
            <a:custGeom>
              <a:avLst/>
              <a:gdLst/>
              <a:ahLst/>
              <a:cxnLst/>
              <a:rect r="r" b="b" t="t" l="l"/>
              <a:pathLst>
                <a:path h="1188937" w="2412973">
                  <a:moveTo>
                    <a:pt x="0" y="0"/>
                  </a:moveTo>
                  <a:lnTo>
                    <a:pt x="2412973" y="0"/>
                  </a:lnTo>
                  <a:lnTo>
                    <a:pt x="2412973" y="1188937"/>
                  </a:lnTo>
                  <a:lnTo>
                    <a:pt x="0" y="1188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1223273">
              <a:off x="3288160" y="262767"/>
              <a:ext cx="1216865" cy="1269973"/>
            </a:xfrm>
            <a:custGeom>
              <a:avLst/>
              <a:gdLst/>
              <a:ahLst/>
              <a:cxnLst/>
              <a:rect r="r" b="b" t="t" l="l"/>
              <a:pathLst>
                <a:path h="1269973" w="1216865">
                  <a:moveTo>
                    <a:pt x="0" y="0"/>
                  </a:moveTo>
                  <a:lnTo>
                    <a:pt x="1216865" y="0"/>
                  </a:lnTo>
                  <a:lnTo>
                    <a:pt x="1216865" y="1269973"/>
                  </a:lnTo>
                  <a:lnTo>
                    <a:pt x="0" y="12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723165">
              <a:off x="372998" y="1239503"/>
              <a:ext cx="559549" cy="1188937"/>
            </a:xfrm>
            <a:custGeom>
              <a:avLst/>
              <a:gdLst/>
              <a:ahLst/>
              <a:cxnLst/>
              <a:rect r="r" b="b" t="t" l="l"/>
              <a:pathLst>
                <a:path h="1188937" w="559549">
                  <a:moveTo>
                    <a:pt x="0" y="0"/>
                  </a:moveTo>
                  <a:lnTo>
                    <a:pt x="559549" y="0"/>
                  </a:lnTo>
                  <a:lnTo>
                    <a:pt x="559549" y="1188938"/>
                  </a:lnTo>
                  <a:lnTo>
                    <a:pt x="0" y="1188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31235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7996626">
              <a:off x="4362966" y="3329536"/>
              <a:ext cx="929632" cy="1188937"/>
            </a:xfrm>
            <a:custGeom>
              <a:avLst/>
              <a:gdLst/>
              <a:ahLst/>
              <a:cxnLst/>
              <a:rect r="r" b="b" t="t" l="l"/>
              <a:pathLst>
                <a:path h="1188937" w="929632">
                  <a:moveTo>
                    <a:pt x="0" y="0"/>
                  </a:moveTo>
                  <a:lnTo>
                    <a:pt x="929632" y="0"/>
                  </a:lnTo>
                  <a:lnTo>
                    <a:pt x="929632" y="1188937"/>
                  </a:lnTo>
                  <a:lnTo>
                    <a:pt x="0" y="1188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4358" t="0" r="-75204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9674073">
              <a:off x="2780514" y="2045901"/>
              <a:ext cx="851026" cy="481217"/>
            </a:xfrm>
            <a:custGeom>
              <a:avLst/>
              <a:gdLst/>
              <a:ahLst/>
              <a:cxnLst/>
              <a:rect r="r" b="b" t="t" l="l"/>
              <a:pathLst>
                <a:path h="481217" w="851026">
                  <a:moveTo>
                    <a:pt x="0" y="0"/>
                  </a:moveTo>
                  <a:lnTo>
                    <a:pt x="851026" y="0"/>
                  </a:lnTo>
                  <a:lnTo>
                    <a:pt x="851026" y="481217"/>
                  </a:lnTo>
                  <a:lnTo>
                    <a:pt x="0" y="481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425629" y="2257884"/>
              <a:ext cx="624883" cy="726608"/>
            </a:xfrm>
            <a:custGeom>
              <a:avLst/>
              <a:gdLst/>
              <a:ahLst/>
              <a:cxnLst/>
              <a:rect r="r" b="b" t="t" l="l"/>
              <a:pathLst>
                <a:path h="726608" w="624883">
                  <a:moveTo>
                    <a:pt x="0" y="0"/>
                  </a:moveTo>
                  <a:lnTo>
                    <a:pt x="624883" y="0"/>
                  </a:lnTo>
                  <a:lnTo>
                    <a:pt x="624883" y="726608"/>
                  </a:lnTo>
                  <a:lnTo>
                    <a:pt x="0" y="726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2342721" y="3808973"/>
            <a:ext cx="5632954" cy="5632954"/>
          </a:xfrm>
          <a:custGeom>
            <a:avLst/>
            <a:gdLst/>
            <a:ahLst/>
            <a:cxnLst/>
            <a:rect r="r" b="b" t="t" l="l"/>
            <a:pathLst>
              <a:path h="5632954" w="5632954">
                <a:moveTo>
                  <a:pt x="0" y="0"/>
                </a:moveTo>
                <a:lnTo>
                  <a:pt x="5632954" y="0"/>
                </a:lnTo>
                <a:lnTo>
                  <a:pt x="5632954" y="5632955"/>
                </a:lnTo>
                <a:lnTo>
                  <a:pt x="0" y="56329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1213596">
            <a:off x="10026224" y="2030538"/>
            <a:ext cx="4629650" cy="4375019"/>
          </a:xfrm>
          <a:custGeom>
            <a:avLst/>
            <a:gdLst/>
            <a:ahLst/>
            <a:cxnLst/>
            <a:rect r="r" b="b" t="t" l="l"/>
            <a:pathLst>
              <a:path h="4375019" w="4629650">
                <a:moveTo>
                  <a:pt x="0" y="0"/>
                </a:moveTo>
                <a:lnTo>
                  <a:pt x="4629650" y="0"/>
                </a:lnTo>
                <a:lnTo>
                  <a:pt x="4629650" y="4375019"/>
                </a:lnTo>
                <a:lnTo>
                  <a:pt x="0" y="437501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true" flipV="false" rot="1630825">
            <a:off x="14199894" y="4967967"/>
            <a:ext cx="4387960" cy="4569114"/>
          </a:xfrm>
          <a:custGeom>
            <a:avLst/>
            <a:gdLst/>
            <a:ahLst/>
            <a:cxnLst/>
            <a:rect r="r" b="b" t="t" l="l"/>
            <a:pathLst>
              <a:path h="4569114" w="4387960">
                <a:moveTo>
                  <a:pt x="4387960" y="0"/>
                </a:moveTo>
                <a:lnTo>
                  <a:pt x="0" y="0"/>
                </a:lnTo>
                <a:lnTo>
                  <a:pt x="0" y="4569114"/>
                </a:lnTo>
                <a:lnTo>
                  <a:pt x="4387960" y="4569114"/>
                </a:lnTo>
                <a:lnTo>
                  <a:pt x="438796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true" flipV="false" rot="2595841">
            <a:off x="14165785" y="7215266"/>
            <a:ext cx="901471" cy="413887"/>
          </a:xfrm>
          <a:custGeom>
            <a:avLst/>
            <a:gdLst/>
            <a:ahLst/>
            <a:cxnLst/>
            <a:rect r="r" b="b" t="t" l="l"/>
            <a:pathLst>
              <a:path h="413887" w="901471">
                <a:moveTo>
                  <a:pt x="901471" y="0"/>
                </a:moveTo>
                <a:lnTo>
                  <a:pt x="0" y="0"/>
                </a:lnTo>
                <a:lnTo>
                  <a:pt x="0" y="413887"/>
                </a:lnTo>
                <a:lnTo>
                  <a:pt x="901471" y="413887"/>
                </a:lnTo>
                <a:lnTo>
                  <a:pt x="901471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-85655" t="-270533" r="-83843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1055638">
            <a:off x="10772299" y="2618140"/>
            <a:ext cx="3426860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u="sng">
                <a:solidFill>
                  <a:srgbClr val="2F1C0E"/>
                </a:solidFill>
                <a:latin typeface="Dosis Semi-Bold"/>
                <a:hlinkClick r:id="rId27" tooltip="https://appinventor.mit.edu"/>
              </a:rPr>
              <a:t>Para acessar o MIT, scanei QrCode ou acesse o site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0" y="-82000"/>
            <a:ext cx="2397565" cy="1010011"/>
          </a:xfrm>
          <a:custGeom>
            <a:avLst/>
            <a:gdLst/>
            <a:ahLst/>
            <a:cxnLst/>
            <a:rect r="r" b="b" t="t" l="l"/>
            <a:pathLst>
              <a:path h="1010011" w="2397565">
                <a:moveTo>
                  <a:pt x="0" y="0"/>
                </a:moveTo>
                <a:lnTo>
                  <a:pt x="2397565" y="0"/>
                </a:lnTo>
                <a:lnTo>
                  <a:pt x="2397565" y="1010011"/>
                </a:lnTo>
                <a:lnTo>
                  <a:pt x="0" y="1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23511" t="-123567" r="-70535" b="-42789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DAFxj1-TKVk</dc:identifier>
  <dcterms:modified xsi:type="dcterms:W3CDTF">2011-08-01T06:04:30Z</dcterms:modified>
  <cp:revision>1</cp:revision>
  <dc:title>MIT APP Inventor - Um dia como abelha</dc:title>
</cp:coreProperties>
</file>